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77" r:id="rId7"/>
    <p:sldId id="261" r:id="rId8"/>
    <p:sldId id="262" r:id="rId9"/>
    <p:sldId id="263" r:id="rId10"/>
    <p:sldId id="264" r:id="rId11"/>
    <p:sldId id="265" r:id="rId12"/>
    <p:sldId id="266" r:id="rId13"/>
    <p:sldId id="275" r:id="rId14"/>
    <p:sldId id="276" r:id="rId15"/>
  </p:sldIdLst>
  <p:sldSz cx="9144000" cy="5143500" type="screen16x9"/>
  <p:notesSz cx="6858000" cy="9144000"/>
  <p:embeddedFontLst>
    <p:embeddedFont>
      <p:font typeface="Bitter" panose="020B0604020202020204" charset="-18"/>
      <p:regular r:id="rId17"/>
      <p:bold r:id="rId18"/>
      <p:italic r:id="rId19"/>
      <p:boldItalic r:id="rId20"/>
    </p:embeddedFont>
    <p:embeddedFont>
      <p:font typeface="Montserrat" panose="020B0604020202020204" charset="-18"/>
      <p:regular r:id="rId21"/>
      <p:bold r:id="rId22"/>
      <p:italic r:id="rId23"/>
      <p:boldItalic r:id="rId24"/>
    </p:embeddedFont>
    <p:embeddedFont>
      <p:font typeface="Montserrat ExtraBold" panose="020B0604020202020204" charset="-18"/>
      <p:bold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E31FEB-1024-415F-A237-CCE59289D66B}" v="25" dt="2020-11-24T19:12:05.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ma Tata" userId="00135a37665f371e" providerId="LiveId" clId="{6CE31FEB-1024-415F-A237-CCE59289D66B}"/>
    <pc:docChg chg="undo custSel addSld delSld modSld sldOrd modMainMaster">
      <pc:chgData name="Mama Tata" userId="00135a37665f371e" providerId="LiveId" clId="{6CE31FEB-1024-415F-A237-CCE59289D66B}" dt="2020-11-24T19:15:35.803" v="1014" actId="20577"/>
      <pc:docMkLst>
        <pc:docMk/>
      </pc:docMkLst>
      <pc:sldChg chg="modSp mod modTransition">
        <pc:chgData name="Mama Tata" userId="00135a37665f371e" providerId="LiveId" clId="{6CE31FEB-1024-415F-A237-CCE59289D66B}" dt="2020-11-24T18:59:22.445" v="942"/>
        <pc:sldMkLst>
          <pc:docMk/>
          <pc:sldMk cId="0" sldId="256"/>
        </pc:sldMkLst>
        <pc:spChg chg="mod">
          <ac:chgData name="Mama Tata" userId="00135a37665f371e" providerId="LiveId" clId="{6CE31FEB-1024-415F-A237-CCE59289D66B}" dt="2020-11-24T18:40:49.316" v="832" actId="114"/>
          <ac:spMkLst>
            <pc:docMk/>
            <pc:sldMk cId="0" sldId="256"/>
            <ac:spMk id="55" creationId="{00000000-0000-0000-0000-000000000000}"/>
          </ac:spMkLst>
        </pc:spChg>
      </pc:sldChg>
      <pc:sldChg chg="modSp mod modTransition">
        <pc:chgData name="Mama Tata" userId="00135a37665f371e" providerId="LiveId" clId="{6CE31FEB-1024-415F-A237-CCE59289D66B}" dt="2020-11-24T18:59:22.445" v="942"/>
        <pc:sldMkLst>
          <pc:docMk/>
          <pc:sldMk cId="0" sldId="257"/>
        </pc:sldMkLst>
        <pc:spChg chg="mod">
          <ac:chgData name="Mama Tata" userId="00135a37665f371e" providerId="LiveId" clId="{6CE31FEB-1024-415F-A237-CCE59289D66B}" dt="2020-11-23T16:37:57.645" v="50" actId="5793"/>
          <ac:spMkLst>
            <pc:docMk/>
            <pc:sldMk cId="0" sldId="257"/>
            <ac:spMk id="62" creationId="{00000000-0000-0000-0000-000000000000}"/>
          </ac:spMkLst>
        </pc:spChg>
        <pc:spChg chg="mod">
          <ac:chgData name="Mama Tata" userId="00135a37665f371e" providerId="LiveId" clId="{6CE31FEB-1024-415F-A237-CCE59289D66B}" dt="2020-11-23T19:25:23.596" v="782" actId="207"/>
          <ac:spMkLst>
            <pc:docMk/>
            <pc:sldMk cId="0" sldId="257"/>
            <ac:spMk id="63" creationId="{00000000-0000-0000-0000-000000000000}"/>
          </ac:spMkLst>
        </pc:spChg>
      </pc:sldChg>
      <pc:sldChg chg="addSp delSp modSp mod modTransition modNotes">
        <pc:chgData name="Mama Tata" userId="00135a37665f371e" providerId="LiveId" clId="{6CE31FEB-1024-415F-A237-CCE59289D66B}" dt="2020-11-24T19:14:03.214" v="1004" actId="255"/>
        <pc:sldMkLst>
          <pc:docMk/>
          <pc:sldMk cId="0" sldId="258"/>
        </pc:sldMkLst>
        <pc:spChg chg="add del mod">
          <ac:chgData name="Mama Tata" userId="00135a37665f371e" providerId="LiveId" clId="{6CE31FEB-1024-415F-A237-CCE59289D66B}" dt="2020-11-23T11:31:22.750" v="22" actId="478"/>
          <ac:spMkLst>
            <pc:docMk/>
            <pc:sldMk cId="0" sldId="258"/>
            <ac:spMk id="3" creationId="{8A697D55-A69D-4B86-A105-DBAF796E1FFE}"/>
          </ac:spMkLst>
        </pc:spChg>
        <pc:spChg chg="add mod">
          <ac:chgData name="Mama Tata" userId="00135a37665f371e" providerId="LiveId" clId="{6CE31FEB-1024-415F-A237-CCE59289D66B}" dt="2020-11-24T19:14:03.214" v="1004" actId="255"/>
          <ac:spMkLst>
            <pc:docMk/>
            <pc:sldMk cId="0" sldId="258"/>
            <ac:spMk id="4" creationId="{76EECE6A-2507-4994-BDB7-535E3B0A1B72}"/>
          </ac:spMkLst>
        </pc:spChg>
        <pc:spChg chg="del">
          <ac:chgData name="Mama Tata" userId="00135a37665f371e" providerId="LiveId" clId="{6CE31FEB-1024-415F-A237-CCE59289D66B}" dt="2020-11-23T11:31:20.828" v="21" actId="478"/>
          <ac:spMkLst>
            <pc:docMk/>
            <pc:sldMk cId="0" sldId="258"/>
            <ac:spMk id="68" creationId="{00000000-0000-0000-0000-000000000000}"/>
          </ac:spMkLst>
        </pc:spChg>
        <pc:picChg chg="add del mod">
          <ac:chgData name="Mama Tata" userId="00135a37665f371e" providerId="LiveId" clId="{6CE31FEB-1024-415F-A237-CCE59289D66B}" dt="2020-11-23T17:24:34.499" v="621" actId="478"/>
          <ac:picMkLst>
            <pc:docMk/>
            <pc:sldMk cId="0" sldId="258"/>
            <ac:picMk id="3" creationId="{ED6CE6E1-DA00-473B-9A20-DEE973CD5E9E}"/>
          </ac:picMkLst>
        </pc:picChg>
        <pc:picChg chg="add del mod modCrop">
          <ac:chgData name="Mama Tata" userId="00135a37665f371e" providerId="LiveId" clId="{6CE31FEB-1024-415F-A237-CCE59289D66B}" dt="2020-11-23T17:24:36.937" v="623" actId="478"/>
          <ac:picMkLst>
            <pc:docMk/>
            <pc:sldMk cId="0" sldId="258"/>
            <ac:picMk id="5" creationId="{71D2E93B-A5A9-4B70-897F-66E37B91D159}"/>
          </ac:picMkLst>
        </pc:picChg>
        <pc:picChg chg="add mod">
          <ac:chgData name="Mama Tata" userId="00135a37665f371e" providerId="LiveId" clId="{6CE31FEB-1024-415F-A237-CCE59289D66B}" dt="2020-11-23T17:29:37.894" v="674" actId="1076"/>
          <ac:picMkLst>
            <pc:docMk/>
            <pc:sldMk cId="0" sldId="258"/>
            <ac:picMk id="7" creationId="{FF012C84-2E9D-4DA2-87ED-FFF0B8C931B9}"/>
          </ac:picMkLst>
        </pc:picChg>
        <pc:picChg chg="add del mod">
          <ac:chgData name="Mama Tata" userId="00135a37665f371e" providerId="LiveId" clId="{6CE31FEB-1024-415F-A237-CCE59289D66B}" dt="2020-11-23T16:39:50.786" v="57" actId="478"/>
          <ac:picMkLst>
            <pc:docMk/>
            <pc:sldMk cId="0" sldId="258"/>
            <ac:picMk id="1026" creationId="{FFDE3ED9-055C-40A7-92AE-6E832A3E581F}"/>
          </ac:picMkLst>
        </pc:picChg>
      </pc:sldChg>
      <pc:sldChg chg="modTransition modNotes">
        <pc:chgData name="Mama Tata" userId="00135a37665f371e" providerId="LiveId" clId="{6CE31FEB-1024-415F-A237-CCE59289D66B}" dt="2020-11-24T18:59:22.445" v="942"/>
        <pc:sldMkLst>
          <pc:docMk/>
          <pc:sldMk cId="0" sldId="259"/>
        </pc:sldMkLst>
      </pc:sldChg>
      <pc:sldChg chg="addSp delSp modSp mod modTransition">
        <pc:chgData name="Mama Tata" userId="00135a37665f371e" providerId="LiveId" clId="{6CE31FEB-1024-415F-A237-CCE59289D66B}" dt="2020-11-24T18:59:22.445" v="942"/>
        <pc:sldMkLst>
          <pc:docMk/>
          <pc:sldMk cId="0" sldId="260"/>
        </pc:sldMkLst>
        <pc:spChg chg="add mod">
          <ac:chgData name="Mama Tata" userId="00135a37665f371e" providerId="LiveId" clId="{6CE31FEB-1024-415F-A237-CCE59289D66B}" dt="2020-11-23T17:40:18.966" v="719" actId="1076"/>
          <ac:spMkLst>
            <pc:docMk/>
            <pc:sldMk cId="0" sldId="260"/>
            <ac:spMk id="6" creationId="{B98A5863-6F7F-4713-A090-0064F484EABC}"/>
          </ac:spMkLst>
        </pc:spChg>
        <pc:spChg chg="mod">
          <ac:chgData name="Mama Tata" userId="00135a37665f371e" providerId="LiveId" clId="{6CE31FEB-1024-415F-A237-CCE59289D66B}" dt="2020-11-23T16:55:01.941" v="358" actId="6549"/>
          <ac:spMkLst>
            <pc:docMk/>
            <pc:sldMk cId="0" sldId="260"/>
            <ac:spMk id="81" creationId="{00000000-0000-0000-0000-000000000000}"/>
          </ac:spMkLst>
        </pc:spChg>
        <pc:spChg chg="mod">
          <ac:chgData name="Mama Tata" userId="00135a37665f371e" providerId="LiveId" clId="{6CE31FEB-1024-415F-A237-CCE59289D66B}" dt="2020-11-24T18:42:05.044" v="833" actId="20577"/>
          <ac:spMkLst>
            <pc:docMk/>
            <pc:sldMk cId="0" sldId="260"/>
            <ac:spMk id="82" creationId="{00000000-0000-0000-0000-000000000000}"/>
          </ac:spMkLst>
        </pc:spChg>
        <pc:picChg chg="mod">
          <ac:chgData name="Mama Tata" userId="00135a37665f371e" providerId="LiveId" clId="{6CE31FEB-1024-415F-A237-CCE59289D66B}" dt="2020-11-23T16:55:06.883" v="361" actId="1076"/>
          <ac:picMkLst>
            <pc:docMk/>
            <pc:sldMk cId="0" sldId="260"/>
            <ac:picMk id="79" creationId="{00000000-0000-0000-0000-000000000000}"/>
          </ac:picMkLst>
        </pc:picChg>
        <pc:picChg chg="del">
          <ac:chgData name="Mama Tata" userId="00135a37665f371e" providerId="LiveId" clId="{6CE31FEB-1024-415F-A237-CCE59289D66B}" dt="2020-11-23T16:55:04.081" v="359" actId="478"/>
          <ac:picMkLst>
            <pc:docMk/>
            <pc:sldMk cId="0" sldId="260"/>
            <ac:picMk id="80" creationId="{00000000-0000-0000-0000-000000000000}"/>
          </ac:picMkLst>
        </pc:picChg>
      </pc:sldChg>
      <pc:sldChg chg="modTransition modNotes">
        <pc:chgData name="Mama Tata" userId="00135a37665f371e" providerId="LiveId" clId="{6CE31FEB-1024-415F-A237-CCE59289D66B}" dt="2020-11-24T18:59:22.445" v="942"/>
        <pc:sldMkLst>
          <pc:docMk/>
          <pc:sldMk cId="0" sldId="261"/>
        </pc:sldMkLst>
      </pc:sldChg>
      <pc:sldChg chg="addSp delSp modSp mod modTransition">
        <pc:chgData name="Mama Tata" userId="00135a37665f371e" providerId="LiveId" clId="{6CE31FEB-1024-415F-A237-CCE59289D66B}" dt="2020-11-24T18:59:22.445" v="942"/>
        <pc:sldMkLst>
          <pc:docMk/>
          <pc:sldMk cId="0" sldId="262"/>
        </pc:sldMkLst>
        <pc:spChg chg="add del mod">
          <ac:chgData name="Mama Tata" userId="00135a37665f371e" providerId="LiveId" clId="{6CE31FEB-1024-415F-A237-CCE59289D66B}" dt="2020-11-23T16:47:31.504" v="174" actId="478"/>
          <ac:spMkLst>
            <pc:docMk/>
            <pc:sldMk cId="0" sldId="262"/>
            <ac:spMk id="2" creationId="{51053101-C0A4-4F95-A34D-45A1BDFB76DB}"/>
          </ac:spMkLst>
        </pc:spChg>
        <pc:spChg chg="mod">
          <ac:chgData name="Mama Tata" userId="00135a37665f371e" providerId="LiveId" clId="{6CE31FEB-1024-415F-A237-CCE59289D66B}" dt="2020-11-23T19:40:24.767" v="810" actId="1076"/>
          <ac:spMkLst>
            <pc:docMk/>
            <pc:sldMk cId="0" sldId="262"/>
            <ac:spMk id="95" creationId="{00000000-0000-0000-0000-000000000000}"/>
          </ac:spMkLst>
        </pc:spChg>
        <pc:spChg chg="mod">
          <ac:chgData name="Mama Tata" userId="00135a37665f371e" providerId="LiveId" clId="{6CE31FEB-1024-415F-A237-CCE59289D66B}" dt="2020-11-23T19:40:49.805" v="812"/>
          <ac:spMkLst>
            <pc:docMk/>
            <pc:sldMk cId="0" sldId="262"/>
            <ac:spMk id="96" creationId="{00000000-0000-0000-0000-000000000000}"/>
          </ac:spMkLst>
        </pc:spChg>
        <pc:picChg chg="add del mod">
          <ac:chgData name="Mama Tata" userId="00135a37665f371e" providerId="LiveId" clId="{6CE31FEB-1024-415F-A237-CCE59289D66B}" dt="2020-11-23T16:50:30.227" v="181" actId="478"/>
          <ac:picMkLst>
            <pc:docMk/>
            <pc:sldMk cId="0" sldId="262"/>
            <ac:picMk id="4" creationId="{DB00ED8B-3AA5-415E-A8AE-82B824970B79}"/>
          </ac:picMkLst>
        </pc:picChg>
        <pc:picChg chg="add del mod">
          <ac:chgData name="Mama Tata" userId="00135a37665f371e" providerId="LiveId" clId="{6CE31FEB-1024-415F-A237-CCE59289D66B}" dt="2020-11-23T16:56:31.587" v="365" actId="1076"/>
          <ac:picMkLst>
            <pc:docMk/>
            <pc:sldMk cId="0" sldId="262"/>
            <ac:picMk id="93" creationId="{00000000-0000-0000-0000-000000000000}"/>
          </ac:picMkLst>
        </pc:picChg>
        <pc:picChg chg="del mod">
          <ac:chgData name="Mama Tata" userId="00135a37665f371e" providerId="LiveId" clId="{6CE31FEB-1024-415F-A237-CCE59289D66B}" dt="2020-11-23T16:46:34.208" v="129" actId="478"/>
          <ac:picMkLst>
            <pc:docMk/>
            <pc:sldMk cId="0" sldId="262"/>
            <ac:picMk id="94" creationId="{00000000-0000-0000-0000-000000000000}"/>
          </ac:picMkLst>
        </pc:picChg>
      </pc:sldChg>
      <pc:sldChg chg="modSp mod modTransition">
        <pc:chgData name="Mama Tata" userId="00135a37665f371e" providerId="LiveId" clId="{6CE31FEB-1024-415F-A237-CCE59289D66B}" dt="2020-11-24T18:59:22.445" v="942"/>
        <pc:sldMkLst>
          <pc:docMk/>
          <pc:sldMk cId="0" sldId="263"/>
        </pc:sldMkLst>
        <pc:spChg chg="mod">
          <ac:chgData name="Mama Tata" userId="00135a37665f371e" providerId="LiveId" clId="{6CE31FEB-1024-415F-A237-CCE59289D66B}" dt="2020-11-23T17:43:13.822" v="740" actId="20577"/>
          <ac:spMkLst>
            <pc:docMk/>
            <pc:sldMk cId="0" sldId="263"/>
            <ac:spMk id="102" creationId="{00000000-0000-0000-0000-000000000000}"/>
          </ac:spMkLst>
        </pc:spChg>
      </pc:sldChg>
      <pc:sldChg chg="modSp mod modTransition">
        <pc:chgData name="Mama Tata" userId="00135a37665f371e" providerId="LiveId" clId="{6CE31FEB-1024-415F-A237-CCE59289D66B}" dt="2020-11-24T18:59:22.445" v="942"/>
        <pc:sldMkLst>
          <pc:docMk/>
          <pc:sldMk cId="0" sldId="264"/>
        </pc:sldMkLst>
        <pc:spChg chg="mod">
          <ac:chgData name="Mama Tata" userId="00135a37665f371e" providerId="LiveId" clId="{6CE31FEB-1024-415F-A237-CCE59289D66B}" dt="2020-11-24T18:43:17.963" v="847" actId="20577"/>
          <ac:spMkLst>
            <pc:docMk/>
            <pc:sldMk cId="0" sldId="264"/>
            <ac:spMk id="3" creationId="{29C251B8-C32A-41F9-8670-BFC4DF4260A7}"/>
          </ac:spMkLst>
        </pc:spChg>
        <pc:spChg chg="mod">
          <ac:chgData name="Mama Tata" userId="00135a37665f371e" providerId="LiveId" clId="{6CE31FEB-1024-415F-A237-CCE59289D66B}" dt="2020-11-23T17:43:01.433" v="737" actId="20577"/>
          <ac:spMkLst>
            <pc:docMk/>
            <pc:sldMk cId="0" sldId="264"/>
            <ac:spMk id="109" creationId="{00000000-0000-0000-0000-000000000000}"/>
          </ac:spMkLst>
        </pc:spChg>
      </pc:sldChg>
      <pc:sldChg chg="modTransition modNotes">
        <pc:chgData name="Mama Tata" userId="00135a37665f371e" providerId="LiveId" clId="{6CE31FEB-1024-415F-A237-CCE59289D66B}" dt="2020-11-24T18:59:22.445" v="942"/>
        <pc:sldMkLst>
          <pc:docMk/>
          <pc:sldMk cId="0" sldId="265"/>
        </pc:sldMkLst>
      </pc:sldChg>
      <pc:sldChg chg="modSp mod modTransition">
        <pc:chgData name="Mama Tata" userId="00135a37665f371e" providerId="LiveId" clId="{6CE31FEB-1024-415F-A237-CCE59289D66B}" dt="2020-11-24T19:14:31.464" v="1006" actId="20577"/>
        <pc:sldMkLst>
          <pc:docMk/>
          <pc:sldMk cId="0" sldId="266"/>
        </pc:sldMkLst>
        <pc:spChg chg="mod">
          <ac:chgData name="Mama Tata" userId="00135a37665f371e" providerId="LiveId" clId="{6CE31FEB-1024-415F-A237-CCE59289D66B}" dt="2020-11-24T19:14:31.464" v="1006" actId="20577"/>
          <ac:spMkLst>
            <pc:docMk/>
            <pc:sldMk cId="0" sldId="266"/>
            <ac:spMk id="123" creationId="{00000000-0000-0000-0000-000000000000}"/>
          </ac:spMkLst>
        </pc:spChg>
      </pc:sldChg>
      <pc:sldChg chg="del">
        <pc:chgData name="Mama Tata" userId="00135a37665f371e" providerId="LiveId" clId="{6CE31FEB-1024-415F-A237-CCE59289D66B}" dt="2020-11-24T18:39:59.441" v="823" actId="2696"/>
        <pc:sldMkLst>
          <pc:docMk/>
          <pc:sldMk cId="0" sldId="267"/>
        </pc:sldMkLst>
      </pc:sldChg>
      <pc:sldChg chg="addSp delSp modSp new add del mod ord modTransition">
        <pc:chgData name="Mama Tata" userId="00135a37665f371e" providerId="LiveId" clId="{6CE31FEB-1024-415F-A237-CCE59289D66B}" dt="2020-11-24T19:12:32.927" v="982" actId="2696"/>
        <pc:sldMkLst>
          <pc:docMk/>
          <pc:sldMk cId="724989951" sldId="268"/>
        </pc:sldMkLst>
        <pc:spChg chg="del">
          <ac:chgData name="Mama Tata" userId="00135a37665f371e" providerId="LiveId" clId="{6CE31FEB-1024-415F-A237-CCE59289D66B}" dt="2020-11-23T17:25:47.834" v="629" actId="478"/>
          <ac:spMkLst>
            <pc:docMk/>
            <pc:sldMk cId="724989951" sldId="268"/>
            <ac:spMk id="2" creationId="{B7C2193B-4233-41AE-ACD0-37E3A5EDCA6B}"/>
          </ac:spMkLst>
        </pc:spChg>
        <pc:spChg chg="add mod">
          <ac:chgData name="Mama Tata" userId="00135a37665f371e" providerId="LiveId" clId="{6CE31FEB-1024-415F-A237-CCE59289D66B}" dt="2020-11-23T17:25:53.452" v="632" actId="20577"/>
          <ac:spMkLst>
            <pc:docMk/>
            <pc:sldMk cId="724989951" sldId="268"/>
            <ac:spMk id="3" creationId="{CB5D9FB6-4C06-4DF9-8E77-37319D180723}"/>
          </ac:spMkLst>
        </pc:spChg>
      </pc:sldChg>
      <pc:sldChg chg="modSp add mod modTransition">
        <pc:chgData name="Mama Tata" userId="00135a37665f371e" providerId="LiveId" clId="{6CE31FEB-1024-415F-A237-CCE59289D66B}" dt="2020-11-24T19:15:35.803" v="1014" actId="20577"/>
        <pc:sldMkLst>
          <pc:docMk/>
          <pc:sldMk cId="0" sldId="275"/>
        </pc:sldMkLst>
        <pc:spChg chg="mod">
          <ac:chgData name="Mama Tata" userId="00135a37665f371e" providerId="LiveId" clId="{6CE31FEB-1024-415F-A237-CCE59289D66B}" dt="2020-11-24T19:15:35.803" v="1014" actId="20577"/>
          <ac:spMkLst>
            <pc:docMk/>
            <pc:sldMk cId="0" sldId="275"/>
            <ac:spMk id="2" creationId="{E86E74F5-623C-4EB7-AC61-7C6B2EA82A59}"/>
          </ac:spMkLst>
        </pc:spChg>
      </pc:sldChg>
      <pc:sldChg chg="modSp add mod modTransition">
        <pc:chgData name="Mama Tata" userId="00135a37665f371e" providerId="LiveId" clId="{6CE31FEB-1024-415F-A237-CCE59289D66B}" dt="2020-11-24T19:12:05.564" v="981" actId="20577"/>
        <pc:sldMkLst>
          <pc:docMk/>
          <pc:sldMk cId="1265498430" sldId="276"/>
        </pc:sldMkLst>
        <pc:spChg chg="mod">
          <ac:chgData name="Mama Tata" userId="00135a37665f371e" providerId="LiveId" clId="{6CE31FEB-1024-415F-A237-CCE59289D66B}" dt="2020-11-24T19:12:05.564" v="981" actId="20577"/>
          <ac:spMkLst>
            <pc:docMk/>
            <pc:sldMk cId="1265498430" sldId="276"/>
            <ac:spMk id="3" creationId="{FE8F22C7-AA68-46B0-B3DF-58BC21769106}"/>
          </ac:spMkLst>
        </pc:spChg>
      </pc:sldChg>
      <pc:sldChg chg="modSp add mod modTransition">
        <pc:chgData name="Mama Tata" userId="00135a37665f371e" providerId="LiveId" clId="{6CE31FEB-1024-415F-A237-CCE59289D66B}" dt="2020-11-24T19:06:59.793" v="943" actId="20577"/>
        <pc:sldMkLst>
          <pc:docMk/>
          <pc:sldMk cId="1338414844" sldId="277"/>
        </pc:sldMkLst>
        <pc:spChg chg="mod">
          <ac:chgData name="Mama Tata" userId="00135a37665f371e" providerId="LiveId" clId="{6CE31FEB-1024-415F-A237-CCE59289D66B}" dt="2020-11-24T18:42:57.158" v="846" actId="1076"/>
          <ac:spMkLst>
            <pc:docMk/>
            <pc:sldMk cId="1338414844" sldId="277"/>
            <ac:spMk id="6" creationId="{B98A5863-6F7F-4713-A090-0064F484EABC}"/>
          </ac:spMkLst>
        </pc:spChg>
        <pc:spChg chg="mod">
          <ac:chgData name="Mama Tata" userId="00135a37665f371e" providerId="LiveId" clId="{6CE31FEB-1024-415F-A237-CCE59289D66B}" dt="2020-11-24T19:06:59.793" v="943" actId="20577"/>
          <ac:spMkLst>
            <pc:docMk/>
            <pc:sldMk cId="1338414844" sldId="277"/>
            <ac:spMk id="82" creationId="{00000000-0000-0000-0000-000000000000}"/>
          </ac:spMkLst>
        </pc:spChg>
      </pc:sldChg>
      <pc:sldChg chg="new del">
        <pc:chgData name="Mama Tata" userId="00135a37665f371e" providerId="LiveId" clId="{6CE31FEB-1024-415F-A237-CCE59289D66B}" dt="2020-11-24T18:42:11.586" v="835" actId="680"/>
        <pc:sldMkLst>
          <pc:docMk/>
          <pc:sldMk cId="1705593919" sldId="277"/>
        </pc:sldMkLst>
      </pc:sldChg>
      <pc:sldMasterChg chg="modTransition addSldLayout delSldLayout modSldLayout">
        <pc:chgData name="Mama Tata" userId="00135a37665f371e" providerId="LiveId" clId="{6CE31FEB-1024-415F-A237-CCE59289D66B}" dt="2020-11-24T19:12:32.927" v="982" actId="2696"/>
        <pc:sldMasterMkLst>
          <pc:docMk/>
          <pc:sldMasterMk cId="0" sldId="2147483659"/>
        </pc:sldMasterMkLst>
        <pc:sldLayoutChg chg="modTransition">
          <pc:chgData name="Mama Tata" userId="00135a37665f371e" providerId="LiveId" clId="{6CE31FEB-1024-415F-A237-CCE59289D66B}" dt="2020-11-24T18:59:22.445" v="942"/>
          <pc:sldLayoutMkLst>
            <pc:docMk/>
            <pc:sldMasterMk cId="0" sldId="2147483659"/>
            <pc:sldLayoutMk cId="0" sldId="2147483648"/>
          </pc:sldLayoutMkLst>
        </pc:sldLayoutChg>
        <pc:sldLayoutChg chg="add del modTransition">
          <pc:chgData name="Mama Tata" userId="00135a37665f371e" providerId="LiveId" clId="{6CE31FEB-1024-415F-A237-CCE59289D66B}" dt="2020-11-24T19:12:32.927" v="982" actId="2696"/>
          <pc:sldLayoutMkLst>
            <pc:docMk/>
            <pc:sldMasterMk cId="0" sldId="2147483659"/>
            <pc:sldLayoutMk cId="0" sldId="2147483649"/>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0"/>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1"/>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2"/>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3"/>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4"/>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5"/>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6"/>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7"/>
          </pc:sldLayoutMkLst>
        </pc:sldLayoutChg>
        <pc:sldLayoutChg chg="modTransition">
          <pc:chgData name="Mama Tata" userId="00135a37665f371e" providerId="LiveId" clId="{6CE31FEB-1024-415F-A237-CCE59289D66B}" dt="2020-11-24T18:59:22.445" v="942"/>
          <pc:sldLayoutMkLst>
            <pc:docMk/>
            <pc:sldMasterMk cId="0" sldId="2147483659"/>
            <pc:sldLayoutMk cId="0" sldId="214748365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a08c982c83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a08c982c83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acb491b83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acb491b83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08c982c8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a08c982c83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a08c982c8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a08c982c8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a08c982c83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a08c982c83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a08c982c83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a08c982c83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9039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a8e8ab454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a8e8ab454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9862caf67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9862caf67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a08c982c83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a08c982c8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a8e8ab454e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a8e8ab454e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9862caf67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9862caf67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9862caf67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9862caf67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a08c982c83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a08c982c83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a08c982c83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a08c982c83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7775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silo.tips/download/poland-s-greenhouse-ga-s-emissions" TargetMode="External"/><Relationship Id="rId3" Type="http://schemas.openxmlformats.org/officeDocument/2006/relationships/image" Target="../media/image1.png"/><Relationship Id="rId7" Type="http://schemas.openxmlformats.org/officeDocument/2006/relationships/hyperlink" Target="https://cop.wwf.pl/en/cop24-katowice"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politico.eu/article/poland-pis-europe-rules-new-tune/" TargetMode="External"/><Relationship Id="rId5" Type="http://schemas.openxmlformats.org/officeDocument/2006/relationships/hyperlink" Target="https://climateactiontracker.org/countries/eu/" TargetMode="External"/><Relationship Id="rId10" Type="http://schemas.openxmlformats.org/officeDocument/2006/relationships/hyperlink" Target="http://climatecake.pl/aktualnosci/analysis-co2-emissions-reduction-paths-in-the-transport-sector-in-poland-in-the-context-of-the-european-green-deal/?lang=en" TargetMode="External"/><Relationship Id="rId4" Type="http://schemas.openxmlformats.org/officeDocument/2006/relationships/hyperlink" Target="https://www.eea.europa.eu/themes/climate/trends-and-projections-in-europe/trends-and-projections-in-europe-2016/country-profiles-greenhouse-gases-and-energy/poland-ghg-and-energy-country-profile.pdf/view" TargetMode="External"/><Relationship Id="rId9" Type="http://schemas.openxmlformats.org/officeDocument/2006/relationships/hyperlink" Target="https://ourworldindata.org/grapher/consumption-co2-per-capita?tab=chart&amp;time=1990..latest&amp;country=~POL&amp;region=Europ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98" cy="5147694"/>
          </a:xfrm>
          <a:prstGeom prst="rect">
            <a:avLst/>
          </a:prstGeom>
          <a:noFill/>
          <a:ln>
            <a:noFill/>
          </a:ln>
        </p:spPr>
      </p:pic>
      <p:sp>
        <p:nvSpPr>
          <p:cNvPr id="55" name="Google Shape;55;p13"/>
          <p:cNvSpPr txBox="1"/>
          <p:nvPr/>
        </p:nvSpPr>
        <p:spPr>
          <a:xfrm>
            <a:off x="311700" y="1257519"/>
            <a:ext cx="8520600" cy="110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dirty="0">
                <a:solidFill>
                  <a:srgbClr val="FFFFFF"/>
                </a:solidFill>
                <a:latin typeface="Montserrat"/>
                <a:ea typeface="Montserrat"/>
                <a:cs typeface="Montserrat"/>
                <a:sym typeface="Montserrat"/>
              </a:rPr>
              <a:t>Nationally Determined Contributions (NDCs) Overview</a:t>
            </a:r>
            <a:r>
              <a:rPr lang="pl-PL" sz="2800" b="1" dirty="0">
                <a:solidFill>
                  <a:srgbClr val="FFFFFF"/>
                </a:solidFill>
                <a:latin typeface="Montserrat"/>
                <a:ea typeface="Montserrat"/>
                <a:cs typeface="Montserrat"/>
                <a:sym typeface="Montserrat"/>
              </a:rPr>
              <a:t> </a:t>
            </a:r>
          </a:p>
          <a:p>
            <a:pPr marL="0" lvl="0" indent="0" algn="ctr" rtl="0">
              <a:spcBef>
                <a:spcPts val="0"/>
              </a:spcBef>
              <a:spcAft>
                <a:spcPts val="0"/>
              </a:spcAft>
              <a:buNone/>
            </a:pPr>
            <a:r>
              <a:rPr lang="pl-PL" sz="2800" b="1" i="1" dirty="0">
                <a:solidFill>
                  <a:srgbClr val="FFFFFF"/>
                </a:solidFill>
                <a:latin typeface="Montserrat"/>
                <a:ea typeface="Montserrat"/>
                <a:cs typeface="Montserrat"/>
                <a:sym typeface="Montserrat"/>
              </a:rPr>
              <a:t>Poland</a:t>
            </a:r>
            <a:endParaRPr sz="2800" b="1" i="1" dirty="0">
              <a:solidFill>
                <a:srgbClr val="FFFFFF"/>
              </a:solidFill>
              <a:latin typeface="Montserrat"/>
              <a:ea typeface="Montserrat"/>
              <a:cs typeface="Montserrat"/>
              <a:sym typeface="Montserrat"/>
            </a:endParaRPr>
          </a:p>
          <a:p>
            <a:pPr marL="0" lvl="0" indent="0" algn="ctr" rtl="0">
              <a:spcBef>
                <a:spcPts val="0"/>
              </a:spcBef>
              <a:spcAft>
                <a:spcPts val="0"/>
              </a:spcAft>
              <a:buNone/>
            </a:pPr>
            <a:endParaRPr sz="2800" b="1" dirty="0">
              <a:solidFill>
                <a:srgbClr val="FFFFFF"/>
              </a:solidFill>
              <a:latin typeface="Montserrat"/>
              <a:ea typeface="Montserrat"/>
              <a:cs typeface="Montserrat"/>
              <a:sym typeface="Montserrat"/>
            </a:endParaRPr>
          </a:p>
          <a:p>
            <a:pPr marL="0" lvl="0" indent="0" algn="ctr" rtl="0">
              <a:spcBef>
                <a:spcPts val="0"/>
              </a:spcBef>
              <a:spcAft>
                <a:spcPts val="0"/>
              </a:spcAft>
              <a:buNone/>
            </a:pPr>
            <a:endParaRPr sz="2800" b="1" dirty="0">
              <a:solidFill>
                <a:srgbClr val="FFFFFF"/>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rotWithShape="1">
          <a:blip r:embed="rId3">
            <a:alphaModFix/>
          </a:blip>
          <a:srcRect/>
          <a:stretch/>
        </p:blipFill>
        <p:spPr>
          <a:xfrm>
            <a:off x="-374" y="0"/>
            <a:ext cx="8303624" cy="5143499"/>
          </a:xfrm>
          <a:prstGeom prst="rect">
            <a:avLst/>
          </a:prstGeom>
          <a:noFill/>
          <a:ln>
            <a:noFill/>
          </a:ln>
        </p:spPr>
      </p:pic>
      <p:pic>
        <p:nvPicPr>
          <p:cNvPr id="61" name="Google Shape;61;p14"/>
          <p:cNvPicPr preferRelativeResize="0"/>
          <p:nvPr/>
        </p:nvPicPr>
        <p:blipFill rotWithShape="1">
          <a:blip r:embed="rId3">
            <a:alphaModFix/>
          </a:blip>
          <a:srcRect/>
          <a:stretch/>
        </p:blipFill>
        <p:spPr>
          <a:xfrm>
            <a:off x="-374" y="0"/>
            <a:ext cx="8303624" cy="5143499"/>
          </a:xfrm>
          <a:prstGeom prst="rect">
            <a:avLst/>
          </a:prstGeom>
          <a:noFill/>
          <a:ln>
            <a:noFill/>
          </a:ln>
        </p:spPr>
      </p:pic>
      <p:sp>
        <p:nvSpPr>
          <p:cNvPr id="62" name="Google Shape;62;p14"/>
          <p:cNvSpPr txBox="1"/>
          <p:nvPr/>
        </p:nvSpPr>
        <p:spPr>
          <a:xfrm>
            <a:off x="2601950" y="180425"/>
            <a:ext cx="6487200" cy="6660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400" b="1" dirty="0">
                <a:solidFill>
                  <a:srgbClr val="7FC9A6"/>
                </a:solidFill>
                <a:latin typeface="Bitter"/>
                <a:ea typeface="Bitter"/>
                <a:cs typeface="Bitter"/>
                <a:sym typeface="Bitter"/>
              </a:rPr>
              <a:t>Three NDCs of </a:t>
            </a:r>
            <a:r>
              <a:rPr lang="pl-PL" sz="2400" b="1" dirty="0">
                <a:solidFill>
                  <a:srgbClr val="7FC9A6"/>
                </a:solidFill>
                <a:latin typeface="Bitter"/>
                <a:ea typeface="Bitter"/>
                <a:cs typeface="Bitter"/>
                <a:sym typeface="Bitter"/>
              </a:rPr>
              <a:t>Poland…</a:t>
            </a:r>
            <a:endParaRPr sz="2400" dirty="0">
              <a:solidFill>
                <a:srgbClr val="444444"/>
              </a:solidFill>
              <a:latin typeface="Montserrat ExtraBold"/>
              <a:ea typeface="Montserrat ExtraBold"/>
              <a:cs typeface="Montserrat ExtraBold"/>
              <a:sym typeface="Montserrat ExtraBold"/>
            </a:endParaRPr>
          </a:p>
        </p:txBody>
      </p:sp>
      <p:sp>
        <p:nvSpPr>
          <p:cNvPr id="63" name="Google Shape;63;p14"/>
          <p:cNvSpPr txBox="1"/>
          <p:nvPr/>
        </p:nvSpPr>
        <p:spPr>
          <a:xfrm>
            <a:off x="2447450" y="901262"/>
            <a:ext cx="6641700" cy="4187400"/>
          </a:xfrm>
          <a:prstGeom prst="rect">
            <a:avLst/>
          </a:prstGeom>
          <a:noFill/>
          <a:ln>
            <a:noFill/>
          </a:ln>
        </p:spPr>
        <p:txBody>
          <a:bodyPr spcFirstLastPara="1" wrap="square" lIns="91425" tIns="91425" rIns="91425" bIns="91425" anchor="t" anchorCtr="0">
            <a:noAutofit/>
          </a:bodyPr>
          <a:lstStyle/>
          <a:p>
            <a:pPr marL="127000">
              <a:lnSpc>
                <a:spcPct val="150000"/>
              </a:lnSpc>
              <a:buClr>
                <a:srgbClr val="444444"/>
              </a:buClr>
              <a:buSzPts val="1600"/>
            </a:pPr>
            <a:r>
              <a:rPr lang="en-US" i="1" dirty="0">
                <a:latin typeface="Montserrat" panose="020B0604020202020204" charset="-18"/>
              </a:rPr>
              <a:t>The EU and its Member States are committed to a binding target of an at </a:t>
            </a:r>
            <a:r>
              <a:rPr lang="en-US" i="1" dirty="0">
                <a:solidFill>
                  <a:srgbClr val="92D050"/>
                </a:solidFill>
                <a:latin typeface="Montserrat" panose="020B0604020202020204" charset="-18"/>
              </a:rPr>
              <a:t>least 40% domestic reduction in greenhouse gas emissions by 2030 compared to 1990</a:t>
            </a:r>
            <a:r>
              <a:rPr lang="pl-PL" i="1" dirty="0">
                <a:solidFill>
                  <a:srgbClr val="92D050"/>
                </a:solidFill>
                <a:latin typeface="Montserrat" panose="020B0604020202020204" charset="-18"/>
              </a:rPr>
              <a:t>.</a:t>
            </a:r>
          </a:p>
          <a:p>
            <a:pPr marL="127000">
              <a:lnSpc>
                <a:spcPct val="150000"/>
              </a:lnSpc>
              <a:buClr>
                <a:srgbClr val="444444"/>
              </a:buClr>
              <a:buSzPts val="1600"/>
            </a:pPr>
            <a:endParaRPr lang="pl-PL" dirty="0">
              <a:solidFill>
                <a:srgbClr val="92D050"/>
              </a:solidFill>
              <a:latin typeface="Montserrat" panose="020B0604020202020204" charset="-18"/>
            </a:endParaRPr>
          </a:p>
          <a:p>
            <a:pPr marL="127000">
              <a:lnSpc>
                <a:spcPct val="150000"/>
              </a:lnSpc>
              <a:buClr>
                <a:srgbClr val="444444"/>
              </a:buClr>
              <a:buSzPts val="1600"/>
            </a:pPr>
            <a:r>
              <a:rPr lang="pl-PL" dirty="0">
                <a:solidFill>
                  <a:schemeClr val="tx1"/>
                </a:solidFill>
                <a:latin typeface="Montserrat" panose="020B0604020202020204" charset="-18"/>
              </a:rPr>
              <a:t>Poland </a:t>
            </a:r>
            <a:r>
              <a:rPr lang="pl-PL" dirty="0" err="1">
                <a:solidFill>
                  <a:schemeClr val="tx1"/>
                </a:solidFill>
                <a:latin typeface="Montserrat" panose="020B0604020202020204" charset="-18"/>
              </a:rPr>
              <a:t>wants</a:t>
            </a:r>
            <a:r>
              <a:rPr lang="pl-PL" dirty="0">
                <a:solidFill>
                  <a:schemeClr val="tx1"/>
                </a:solidFill>
                <a:latin typeface="Montserrat" panose="020B0604020202020204" charset="-18"/>
              </a:rPr>
              <a:t> to </a:t>
            </a:r>
            <a:r>
              <a:rPr lang="pl-PL" dirty="0" err="1">
                <a:solidFill>
                  <a:schemeClr val="tx1"/>
                </a:solidFill>
                <a:latin typeface="Montserrat" panose="020B0604020202020204" charset="-18"/>
              </a:rPr>
              <a:t>reach</a:t>
            </a:r>
            <a:r>
              <a:rPr lang="pl-PL" dirty="0">
                <a:solidFill>
                  <a:schemeClr val="tx1"/>
                </a:solidFill>
                <a:latin typeface="Montserrat" panose="020B0604020202020204" charset="-18"/>
              </a:rPr>
              <a:t> the </a:t>
            </a:r>
            <a:r>
              <a:rPr lang="pl-PL" dirty="0" err="1">
                <a:solidFill>
                  <a:schemeClr val="tx1"/>
                </a:solidFill>
                <a:latin typeface="Montserrat" panose="020B0604020202020204" charset="-18"/>
              </a:rPr>
              <a:t>goal</a:t>
            </a:r>
            <a:r>
              <a:rPr lang="pl-PL" dirty="0">
                <a:solidFill>
                  <a:schemeClr val="tx1"/>
                </a:solidFill>
                <a:latin typeface="Montserrat" panose="020B0604020202020204" charset="-18"/>
              </a:rPr>
              <a:t> by:</a:t>
            </a:r>
          </a:p>
          <a:p>
            <a:pPr marL="412750" lvl="0" indent="-285750" algn="l" rtl="0">
              <a:lnSpc>
                <a:spcPct val="150000"/>
              </a:lnSpc>
              <a:spcBef>
                <a:spcPts val="0"/>
              </a:spcBef>
              <a:spcAft>
                <a:spcPts val="0"/>
              </a:spcAft>
              <a:buClr>
                <a:srgbClr val="444444"/>
              </a:buClr>
              <a:buSzPts val="1600"/>
              <a:buFont typeface="Arial" panose="020B0604020202020204" pitchFamily="34" charset="0"/>
              <a:buChar char="•"/>
            </a:pPr>
            <a:r>
              <a:rPr lang="en" dirty="0">
                <a:solidFill>
                  <a:schemeClr val="tx1"/>
                </a:solidFill>
                <a:highlight>
                  <a:srgbClr val="FFFFFF"/>
                </a:highlight>
                <a:latin typeface="Montserrat" panose="020B0604020202020204" charset="-18"/>
                <a:ea typeface="Montserrat"/>
                <a:cs typeface="Montserrat"/>
                <a:sym typeface="Montserrat"/>
              </a:rPr>
              <a:t>limiting carbon dioxide </a:t>
            </a:r>
            <a:r>
              <a:rPr lang="pl-PL" dirty="0" err="1">
                <a:solidFill>
                  <a:schemeClr val="tx1"/>
                </a:solidFill>
                <a:highlight>
                  <a:srgbClr val="FFFFFF"/>
                </a:highlight>
                <a:latin typeface="Montserrat" panose="020B0604020202020204" charset="-18"/>
                <a:ea typeface="Montserrat"/>
                <a:cs typeface="Montserrat"/>
                <a:sym typeface="Montserrat"/>
              </a:rPr>
              <a:t>emission</a:t>
            </a:r>
            <a:r>
              <a:rPr lang="pl-PL" dirty="0">
                <a:solidFill>
                  <a:schemeClr val="tx1"/>
                </a:solidFill>
                <a:highlight>
                  <a:srgbClr val="FFFFFF"/>
                </a:highlight>
                <a:latin typeface="Montserrat" panose="020B0604020202020204" charset="-18"/>
                <a:ea typeface="Montserrat"/>
                <a:cs typeface="Montserrat"/>
                <a:sym typeface="Montserrat"/>
              </a:rPr>
              <a:t> by </a:t>
            </a:r>
            <a:r>
              <a:rPr lang="pl-PL" dirty="0" err="1">
                <a:solidFill>
                  <a:schemeClr val="tx1"/>
                </a:solidFill>
                <a:highlight>
                  <a:srgbClr val="FFFFFF"/>
                </a:highlight>
                <a:latin typeface="Montserrat" panose="020B0604020202020204" charset="-18"/>
                <a:ea typeface="Montserrat"/>
                <a:cs typeface="Montserrat"/>
                <a:sym typeface="Montserrat"/>
              </a:rPr>
              <a:t>reducing</a:t>
            </a:r>
            <a:r>
              <a:rPr lang="pl-PL" dirty="0">
                <a:solidFill>
                  <a:schemeClr val="tx1"/>
                </a:solidFill>
                <a:highlight>
                  <a:srgbClr val="FFFFFF"/>
                </a:highlight>
                <a:latin typeface="Montserrat" panose="020B0604020202020204" charset="-18"/>
                <a:ea typeface="Montserrat"/>
                <a:cs typeface="Montserrat"/>
                <a:sym typeface="Montserrat"/>
              </a:rPr>
              <a:t> the </a:t>
            </a:r>
            <a:r>
              <a:rPr lang="en" dirty="0">
                <a:solidFill>
                  <a:schemeClr val="tx1"/>
                </a:solidFill>
                <a:highlight>
                  <a:srgbClr val="FFFFFF"/>
                </a:highlight>
                <a:latin typeface="Montserrat" panose="020B0604020202020204" charset="-18"/>
                <a:ea typeface="Montserrat"/>
                <a:cs typeface="Montserrat"/>
                <a:sym typeface="Montserrat"/>
              </a:rPr>
              <a:t>energy from </a:t>
            </a:r>
            <a:r>
              <a:rPr lang="pl-PL" dirty="0">
                <a:solidFill>
                  <a:schemeClr val="tx1"/>
                </a:solidFill>
                <a:highlight>
                  <a:srgbClr val="FFFFFF"/>
                </a:highlight>
                <a:latin typeface="Montserrat" panose="020B0604020202020204" charset="-18"/>
                <a:ea typeface="Montserrat"/>
                <a:cs typeface="Montserrat"/>
                <a:sym typeface="Montserrat"/>
              </a:rPr>
              <a:t>hard </a:t>
            </a:r>
            <a:r>
              <a:rPr lang="en" dirty="0">
                <a:solidFill>
                  <a:schemeClr val="tx1"/>
                </a:solidFill>
                <a:highlight>
                  <a:srgbClr val="FFFFFF"/>
                </a:highlight>
                <a:latin typeface="Montserrat" panose="020B0604020202020204" charset="-18"/>
                <a:ea typeface="Montserrat"/>
                <a:cs typeface="Montserrat"/>
                <a:sym typeface="Montserrat"/>
              </a:rPr>
              <a:t>coal from </a:t>
            </a:r>
            <a:r>
              <a:rPr lang="en" dirty="0">
                <a:solidFill>
                  <a:srgbClr val="92D050"/>
                </a:solidFill>
                <a:highlight>
                  <a:srgbClr val="FFFFFF"/>
                </a:highlight>
                <a:latin typeface="Montserrat" panose="020B0604020202020204" charset="-18"/>
                <a:ea typeface="Montserrat"/>
                <a:cs typeface="Montserrat"/>
                <a:sym typeface="Montserrat"/>
              </a:rPr>
              <a:t>80% to 57% in 2030 and 38% in 2050</a:t>
            </a:r>
            <a:r>
              <a:rPr lang="pl-PL" dirty="0">
                <a:solidFill>
                  <a:srgbClr val="92D050"/>
                </a:solidFill>
                <a:highlight>
                  <a:srgbClr val="FFFFFF"/>
                </a:highlight>
                <a:latin typeface="Montserrat" panose="020B0604020202020204" charset="-18"/>
                <a:ea typeface="Montserrat"/>
                <a:cs typeface="Montserrat"/>
                <a:sym typeface="Montserrat"/>
              </a:rPr>
              <a:t>;</a:t>
            </a:r>
            <a:endParaRPr dirty="0">
              <a:solidFill>
                <a:srgbClr val="92D050"/>
              </a:solidFill>
              <a:highlight>
                <a:srgbClr val="FFFFFF"/>
              </a:highlight>
              <a:latin typeface="Montserrat" panose="020B0604020202020204" charset="-18"/>
              <a:ea typeface="Montserrat"/>
              <a:cs typeface="Montserrat"/>
              <a:sym typeface="Montserrat"/>
            </a:endParaRPr>
          </a:p>
          <a:p>
            <a:pPr marL="412750" indent="-285750">
              <a:lnSpc>
                <a:spcPct val="150000"/>
              </a:lnSpc>
              <a:buClr>
                <a:srgbClr val="202124"/>
              </a:buClr>
              <a:buSzPts val="1600"/>
              <a:buFont typeface="Arial" panose="020B0604020202020204" pitchFamily="34" charset="0"/>
              <a:buChar char="•"/>
            </a:pPr>
            <a:r>
              <a:rPr lang="en-US" dirty="0">
                <a:solidFill>
                  <a:srgbClr val="202124"/>
                </a:solidFill>
                <a:latin typeface="Montserrat" panose="020B0604020202020204" charset="-18"/>
                <a:ea typeface="Montserrat"/>
                <a:cs typeface="Montserrat"/>
                <a:sym typeface="Montserrat"/>
              </a:rPr>
              <a:t>reduction of CO2 emissions by 2030 to a </a:t>
            </a:r>
            <a:r>
              <a:rPr lang="en-US" dirty="0">
                <a:solidFill>
                  <a:srgbClr val="92D050"/>
                </a:solidFill>
                <a:latin typeface="Montserrat" panose="020B0604020202020204" charset="-18"/>
                <a:ea typeface="Montserrat"/>
                <a:cs typeface="Montserrat"/>
                <a:sym typeface="Montserrat"/>
              </a:rPr>
              <a:t>37.5%</a:t>
            </a:r>
            <a:r>
              <a:rPr lang="en-US" dirty="0">
                <a:solidFill>
                  <a:srgbClr val="202124"/>
                </a:solidFill>
                <a:latin typeface="Montserrat" panose="020B0604020202020204" charset="-18"/>
                <a:ea typeface="Montserrat"/>
                <a:cs typeface="Montserrat"/>
                <a:sym typeface="Montserrat"/>
              </a:rPr>
              <a:t> for new passenger cars and </a:t>
            </a:r>
            <a:r>
              <a:rPr lang="en-US" dirty="0">
                <a:solidFill>
                  <a:srgbClr val="92D050"/>
                </a:solidFill>
                <a:latin typeface="Montserrat" panose="020B0604020202020204" charset="-18"/>
                <a:ea typeface="Montserrat"/>
                <a:cs typeface="Montserrat"/>
                <a:sym typeface="Montserrat"/>
              </a:rPr>
              <a:t>31%</a:t>
            </a:r>
            <a:r>
              <a:rPr lang="en-US" dirty="0">
                <a:solidFill>
                  <a:srgbClr val="202124"/>
                </a:solidFill>
                <a:latin typeface="Montserrat" panose="020B0604020202020204" charset="-18"/>
                <a:ea typeface="Montserrat"/>
                <a:cs typeface="Montserrat"/>
                <a:sym typeface="Montserrat"/>
              </a:rPr>
              <a:t> for vans.</a:t>
            </a:r>
          </a:p>
          <a:p>
            <a:pPr marL="412750" lvl="0" indent="-285750" algn="l" rtl="0">
              <a:lnSpc>
                <a:spcPct val="150000"/>
              </a:lnSpc>
              <a:spcBef>
                <a:spcPts val="0"/>
              </a:spcBef>
              <a:spcAft>
                <a:spcPts val="0"/>
              </a:spcAft>
              <a:buClr>
                <a:srgbClr val="202124"/>
              </a:buClr>
              <a:buSzPts val="1600"/>
              <a:buFont typeface="Arial" panose="020B0604020202020204" pitchFamily="34" charset="0"/>
              <a:buChar char="•"/>
            </a:pPr>
            <a:r>
              <a:rPr lang="en" dirty="0">
                <a:solidFill>
                  <a:srgbClr val="2C3939"/>
                </a:solidFill>
                <a:highlight>
                  <a:srgbClr val="FFFFFF"/>
                </a:highlight>
                <a:latin typeface="Montserrat" panose="020B0604020202020204" charset="-18"/>
                <a:ea typeface="Montserrat"/>
                <a:cs typeface="Montserrat"/>
                <a:sym typeface="Montserrat"/>
              </a:rPr>
              <a:t>afforestation of areas</a:t>
            </a:r>
            <a:r>
              <a:rPr lang="pl-PL" dirty="0">
                <a:solidFill>
                  <a:srgbClr val="2C3939"/>
                </a:solidFill>
                <a:highlight>
                  <a:srgbClr val="FFFFFF"/>
                </a:highlight>
                <a:latin typeface="Montserrat" panose="020B0604020202020204" charset="-18"/>
                <a:ea typeface="Montserrat"/>
                <a:cs typeface="Montserrat"/>
                <a:sym typeface="Montserrat"/>
              </a:rPr>
              <a:t>.</a:t>
            </a:r>
            <a:endParaRPr dirty="0">
              <a:solidFill>
                <a:srgbClr val="202124"/>
              </a:solidFill>
              <a:highlight>
                <a:srgbClr val="F8F9FA"/>
              </a:highlight>
              <a:latin typeface="Montserrat" panose="020B0604020202020204" charset="-18"/>
              <a:ea typeface="Montserrat"/>
              <a:cs typeface="Montserrat"/>
              <a:sym typeface="Montserrat"/>
            </a:endParaRPr>
          </a:p>
          <a:p>
            <a:pPr marL="457200" lvl="0" indent="-330200" algn="l" rtl="0">
              <a:lnSpc>
                <a:spcPct val="150000"/>
              </a:lnSpc>
              <a:spcBef>
                <a:spcPts val="0"/>
              </a:spcBef>
              <a:spcAft>
                <a:spcPts val="0"/>
              </a:spcAft>
              <a:buClr>
                <a:srgbClr val="333333"/>
              </a:buClr>
              <a:buSzPts val="1600"/>
              <a:buFont typeface="Montserrat"/>
              <a:buChar char="●"/>
            </a:pPr>
            <a:endParaRPr lang="pl-PL" dirty="0">
              <a:solidFill>
                <a:srgbClr val="202124"/>
              </a:solidFill>
              <a:highlight>
                <a:srgbClr val="F8F9FA"/>
              </a:highlight>
              <a:latin typeface="Montserrat"/>
              <a:ea typeface="Montserrat"/>
              <a:cs typeface="Montserrat"/>
              <a:sym typeface="Montserra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4" name="pole tekstowe 3">
            <a:extLst>
              <a:ext uri="{FF2B5EF4-FFF2-40B4-BE49-F238E27FC236}">
                <a16:creationId xmlns:a16="http://schemas.microsoft.com/office/drawing/2014/main" id="{76EECE6A-2507-4994-BDB7-535E3B0A1B72}"/>
              </a:ext>
            </a:extLst>
          </p:cNvPr>
          <p:cNvSpPr txBox="1"/>
          <p:nvPr/>
        </p:nvSpPr>
        <p:spPr>
          <a:xfrm>
            <a:off x="364330" y="2825430"/>
            <a:ext cx="8579645" cy="2318070"/>
          </a:xfrm>
          <a:prstGeom prst="rect">
            <a:avLst/>
          </a:prstGeom>
          <a:noFill/>
        </p:spPr>
        <p:txBody>
          <a:bodyPr wrap="square" rtlCol="0">
            <a:spAutoFit/>
          </a:bodyPr>
          <a:lstStyle/>
          <a:p>
            <a:pPr>
              <a:lnSpc>
                <a:spcPct val="150000"/>
              </a:lnSpc>
            </a:pPr>
            <a:r>
              <a:rPr lang="en-US" i="0" dirty="0">
                <a:solidFill>
                  <a:srgbClr val="282828"/>
                </a:solidFill>
                <a:effectLst/>
                <a:latin typeface="Montserrat" panose="020B0604020202020204" charset="-18"/>
              </a:rPr>
              <a:t>Poland </a:t>
            </a:r>
            <a:r>
              <a:rPr lang="en-US" i="0" dirty="0">
                <a:solidFill>
                  <a:srgbClr val="92D050"/>
                </a:solidFill>
                <a:effectLst/>
                <a:latin typeface="Montserrat" panose="020B0604020202020204" charset="-18"/>
              </a:rPr>
              <a:t>is not</a:t>
            </a:r>
            <a:r>
              <a:rPr lang="en-US" i="0" dirty="0">
                <a:solidFill>
                  <a:srgbClr val="282828"/>
                </a:solidFill>
                <a:effectLst/>
                <a:latin typeface="Montserrat" panose="020B0604020202020204" charset="-18"/>
              </a:rPr>
              <a:t> among the largest emitters of greenhouse gases globally</a:t>
            </a:r>
            <a:r>
              <a:rPr lang="pl-PL" i="0" dirty="0">
                <a:solidFill>
                  <a:srgbClr val="282828"/>
                </a:solidFill>
                <a:effectLst/>
                <a:latin typeface="Montserrat" panose="020B0604020202020204" charset="-18"/>
              </a:rPr>
              <a:t>. </a:t>
            </a:r>
            <a:r>
              <a:rPr lang="pl-PL" i="0" dirty="0" err="1">
                <a:solidFill>
                  <a:srgbClr val="282828"/>
                </a:solidFill>
                <a:effectLst/>
                <a:latin typeface="Montserrat" panose="020B0604020202020204" charset="-18"/>
              </a:rPr>
              <a:t>Its</a:t>
            </a:r>
            <a:r>
              <a:rPr lang="en-US" i="0" dirty="0">
                <a:solidFill>
                  <a:srgbClr val="282828"/>
                </a:solidFill>
                <a:effectLst/>
                <a:latin typeface="Montserrat" panose="020B0604020202020204" charset="-18"/>
              </a:rPr>
              <a:t> global share in GHG emissions is just 1</a:t>
            </a:r>
            <a:r>
              <a:rPr lang="pl-PL" i="0" dirty="0">
                <a:solidFill>
                  <a:srgbClr val="282828"/>
                </a:solidFill>
                <a:effectLst/>
                <a:latin typeface="Montserrat" panose="020B0604020202020204" charset="-18"/>
              </a:rPr>
              <a:t>%. </a:t>
            </a:r>
            <a:r>
              <a:rPr lang="en-US" i="0" dirty="0">
                <a:solidFill>
                  <a:srgbClr val="282828"/>
                </a:solidFill>
                <a:effectLst/>
                <a:latin typeface="Montserrat" panose="020B0604020202020204" charset="-18"/>
              </a:rPr>
              <a:t>A critical difference in the make-up of Poland’s emissions is the dominance of the power sector and its extraordinary </a:t>
            </a:r>
            <a:r>
              <a:rPr lang="en-US" i="0" dirty="0">
                <a:solidFill>
                  <a:srgbClr val="92D050"/>
                </a:solidFill>
                <a:effectLst/>
                <a:latin typeface="Montserrat" panose="020B0604020202020204" charset="-18"/>
              </a:rPr>
              <a:t>dependence on coal</a:t>
            </a:r>
            <a:r>
              <a:rPr lang="en-US" i="0" dirty="0">
                <a:solidFill>
                  <a:srgbClr val="282828"/>
                </a:solidFill>
                <a:effectLst/>
                <a:latin typeface="Montserrat" panose="020B0604020202020204" charset="-18"/>
              </a:rPr>
              <a:t>. Apart from energy sector, Poland’s transport sector has experienced very high rates of emission growth</a:t>
            </a:r>
            <a:r>
              <a:rPr lang="pl-PL" i="0" dirty="0">
                <a:solidFill>
                  <a:srgbClr val="282828"/>
                </a:solidFill>
                <a:effectLst/>
                <a:latin typeface="Montserrat" panose="020B0604020202020204" charset="-18"/>
              </a:rPr>
              <a:t> (</a:t>
            </a:r>
            <a:r>
              <a:rPr lang="pl-PL" i="0" dirty="0" err="1">
                <a:solidFill>
                  <a:srgbClr val="282828"/>
                </a:solidFill>
                <a:effectLst/>
                <a:latin typeface="Montserrat" panose="020B0604020202020204" charset="-18"/>
              </a:rPr>
              <a:t>it’s</a:t>
            </a:r>
            <a:r>
              <a:rPr lang="pl-PL" i="0" dirty="0">
                <a:solidFill>
                  <a:srgbClr val="282828"/>
                </a:solidFill>
                <a:effectLst/>
                <a:latin typeface="Montserrat" panose="020B0604020202020204" charset="-18"/>
              </a:rPr>
              <a:t> </a:t>
            </a:r>
            <a:r>
              <a:rPr lang="en-US" b="0" i="0" dirty="0">
                <a:solidFill>
                  <a:srgbClr val="333333"/>
                </a:solidFill>
                <a:effectLst/>
                <a:latin typeface="Montserrat" panose="020B0604020202020204" charset="-18"/>
              </a:rPr>
              <a:t>approximately 24% of total CO</a:t>
            </a:r>
            <a:r>
              <a:rPr lang="en-US" b="0" i="0" baseline="-25000" dirty="0">
                <a:solidFill>
                  <a:srgbClr val="333333"/>
                </a:solidFill>
                <a:effectLst/>
                <a:latin typeface="Montserrat" panose="020B0604020202020204" charset="-18"/>
              </a:rPr>
              <a:t>2</a:t>
            </a:r>
            <a:r>
              <a:rPr lang="en-US" b="0" i="0" dirty="0">
                <a:solidFill>
                  <a:srgbClr val="333333"/>
                </a:solidFill>
                <a:effectLst/>
                <a:latin typeface="Montserrat" panose="020B0604020202020204" charset="-18"/>
              </a:rPr>
              <a:t> emissions</a:t>
            </a:r>
            <a:r>
              <a:rPr lang="pl-PL" b="0" i="0" dirty="0">
                <a:solidFill>
                  <a:srgbClr val="333333"/>
                </a:solidFill>
                <a:effectLst/>
                <a:latin typeface="Montserrat" panose="020B0604020202020204" charset="-18"/>
              </a:rPr>
              <a:t>).</a:t>
            </a:r>
            <a:r>
              <a:rPr lang="pl-PL" dirty="0">
                <a:solidFill>
                  <a:srgbClr val="282828"/>
                </a:solidFill>
                <a:latin typeface="Montserrat" panose="020B0604020202020204" charset="-18"/>
              </a:rPr>
              <a:t> </a:t>
            </a:r>
            <a:r>
              <a:rPr lang="pl-PL" dirty="0" err="1">
                <a:solidFill>
                  <a:srgbClr val="282828"/>
                </a:solidFill>
                <a:latin typeface="Montserrat" panose="020B0604020202020204" charset="-18"/>
              </a:rPr>
              <a:t>However</a:t>
            </a:r>
            <a:r>
              <a:rPr lang="pl-PL" dirty="0">
                <a:solidFill>
                  <a:srgbClr val="282828"/>
                </a:solidFill>
                <a:latin typeface="Montserrat" panose="020B0604020202020204" charset="-18"/>
              </a:rPr>
              <a:t>, </a:t>
            </a:r>
            <a:r>
              <a:rPr lang="en-US" i="0" dirty="0">
                <a:solidFill>
                  <a:srgbClr val="282828"/>
                </a:solidFill>
                <a:effectLst/>
                <a:latin typeface="Montserrat" panose="020B0604020202020204" charset="-18"/>
              </a:rPr>
              <a:t>Poland’s carbon emission </a:t>
            </a:r>
            <a:r>
              <a:rPr lang="pl-PL" i="0" dirty="0">
                <a:solidFill>
                  <a:srgbClr val="282828"/>
                </a:solidFill>
                <a:effectLst/>
                <a:latin typeface="Montserrat" panose="020B0604020202020204" charset="-18"/>
              </a:rPr>
              <a:t>in 2020 </a:t>
            </a:r>
            <a:r>
              <a:rPr lang="en-US" i="0" dirty="0">
                <a:solidFill>
                  <a:srgbClr val="282828"/>
                </a:solidFill>
                <a:effectLst/>
                <a:latin typeface="Montserrat" panose="020B0604020202020204" charset="-18"/>
              </a:rPr>
              <a:t>dropped by 23</a:t>
            </a:r>
            <a:r>
              <a:rPr lang="pl-PL" i="0" dirty="0">
                <a:solidFill>
                  <a:srgbClr val="282828"/>
                </a:solidFill>
                <a:effectLst/>
                <a:latin typeface="Montserrat" panose="020B0604020202020204" charset="-18"/>
              </a:rPr>
              <a:t>% </a:t>
            </a:r>
            <a:r>
              <a:rPr lang="en-US" i="0" dirty="0">
                <a:solidFill>
                  <a:srgbClr val="282828"/>
                </a:solidFill>
                <a:effectLst/>
                <a:latin typeface="Montserrat" panose="020B0604020202020204" charset="-18"/>
              </a:rPr>
              <a:t>due to the COVID-19 pandemic.</a:t>
            </a:r>
            <a:r>
              <a:rPr lang="pl-PL" i="0" dirty="0">
                <a:solidFill>
                  <a:srgbClr val="282828"/>
                </a:solidFill>
                <a:effectLst/>
                <a:latin typeface="Montserrat" panose="020B0604020202020204" charset="-18"/>
              </a:rPr>
              <a:t> </a:t>
            </a:r>
            <a:r>
              <a:rPr lang="en-US" i="0" dirty="0">
                <a:solidFill>
                  <a:srgbClr val="282828"/>
                </a:solidFill>
                <a:effectLst/>
                <a:latin typeface="Montserrat" panose="020B0604020202020204" charset="-18"/>
              </a:rPr>
              <a:t>Meanwhile, daily global CO2 emissions decreased by 17</a:t>
            </a:r>
            <a:r>
              <a:rPr lang="pl-PL" i="0" dirty="0">
                <a:solidFill>
                  <a:srgbClr val="282828"/>
                </a:solidFill>
                <a:effectLst/>
                <a:latin typeface="Montserrat" panose="020B0604020202020204" charset="-18"/>
              </a:rPr>
              <a:t>%.</a:t>
            </a:r>
            <a:endParaRPr lang="pl-PL" dirty="0">
              <a:latin typeface="Montserrat" panose="020B0604020202020204" charset="-18"/>
            </a:endParaRPr>
          </a:p>
        </p:txBody>
      </p:sp>
      <p:pic>
        <p:nvPicPr>
          <p:cNvPr id="7" name="Obraz 6">
            <a:extLst>
              <a:ext uri="{FF2B5EF4-FFF2-40B4-BE49-F238E27FC236}">
                <a16:creationId xmlns:a16="http://schemas.microsoft.com/office/drawing/2014/main" id="{FF012C84-2E9D-4DA2-87ED-FFF0B8C931B9}"/>
              </a:ext>
            </a:extLst>
          </p:cNvPr>
          <p:cNvPicPr>
            <a:picLocks noChangeAspect="1"/>
          </p:cNvPicPr>
          <p:nvPr/>
        </p:nvPicPr>
        <p:blipFill rotWithShape="1">
          <a:blip r:embed="rId3"/>
          <a:srcRect l="14297" t="35278" r="20000" b="9583"/>
          <a:stretch/>
        </p:blipFill>
        <p:spPr>
          <a:xfrm>
            <a:off x="1568053" y="73821"/>
            <a:ext cx="6007894" cy="283607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3" name="Google Shape;73;p16"/>
          <p:cNvPicPr preferRelativeResize="0"/>
          <p:nvPr/>
        </p:nvPicPr>
        <p:blipFill>
          <a:blip r:embed="rId3">
            <a:alphaModFix/>
          </a:blip>
          <a:stretch>
            <a:fillRect/>
          </a:stretch>
        </p:blipFill>
        <p:spPr>
          <a:xfrm>
            <a:off x="0" y="0"/>
            <a:ext cx="9143998" cy="5147694"/>
          </a:xfrm>
          <a:prstGeom prst="rect">
            <a:avLst/>
          </a:prstGeom>
          <a:noFill/>
          <a:ln>
            <a:noFill/>
          </a:ln>
        </p:spPr>
      </p:pic>
      <p:sp>
        <p:nvSpPr>
          <p:cNvPr id="74" name="Google Shape;74;p16"/>
          <p:cNvSpPr txBox="1"/>
          <p:nvPr/>
        </p:nvSpPr>
        <p:spPr>
          <a:xfrm>
            <a:off x="311700" y="1309869"/>
            <a:ext cx="8520600" cy="110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FFFFFF"/>
                </a:solidFill>
                <a:latin typeface="Montserrat"/>
                <a:ea typeface="Montserrat"/>
                <a:cs typeface="Montserrat"/>
                <a:sym typeface="Montserrat"/>
              </a:rPr>
              <a:t>Progress Towards Meeting NDCs</a:t>
            </a:r>
            <a:endParaRPr sz="2800" b="1">
              <a:solidFill>
                <a:srgbClr val="FFFFFF"/>
              </a:solidFill>
              <a:latin typeface="Montserrat"/>
              <a:ea typeface="Montserrat"/>
              <a:cs typeface="Montserrat"/>
              <a:sym typeface="Montserrat"/>
            </a:endParaRPr>
          </a:p>
          <a:p>
            <a:pPr marL="0" lvl="0" indent="0" algn="ctr" rtl="0">
              <a:spcBef>
                <a:spcPts val="0"/>
              </a:spcBef>
              <a:spcAft>
                <a:spcPts val="0"/>
              </a:spcAft>
              <a:buNone/>
            </a:pPr>
            <a:endParaRPr sz="2800" b="1">
              <a:solidFill>
                <a:srgbClr val="FFFFFF"/>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9" name="Google Shape;79;p17"/>
          <p:cNvPicPr preferRelativeResize="0"/>
          <p:nvPr/>
        </p:nvPicPr>
        <p:blipFill rotWithShape="1">
          <a:blip r:embed="rId3">
            <a:alphaModFix/>
          </a:blip>
          <a:srcRect/>
          <a:stretch/>
        </p:blipFill>
        <p:spPr>
          <a:xfrm>
            <a:off x="-374" y="0"/>
            <a:ext cx="8303624" cy="5143499"/>
          </a:xfrm>
          <a:prstGeom prst="rect">
            <a:avLst/>
          </a:prstGeom>
          <a:noFill/>
          <a:ln>
            <a:noFill/>
          </a:ln>
        </p:spPr>
      </p:pic>
      <p:sp>
        <p:nvSpPr>
          <p:cNvPr id="81" name="Google Shape;81;p17"/>
          <p:cNvSpPr txBox="1"/>
          <p:nvPr/>
        </p:nvSpPr>
        <p:spPr>
          <a:xfrm>
            <a:off x="2708475" y="66463"/>
            <a:ext cx="6487200" cy="666000"/>
          </a:xfrm>
          <a:prstGeom prst="rect">
            <a:avLst/>
          </a:prstGeom>
          <a:noFill/>
          <a:ln>
            <a:noFill/>
          </a:ln>
        </p:spPr>
        <p:txBody>
          <a:bodyPr spcFirstLastPara="1" wrap="square" lIns="91425" tIns="91425" rIns="91425" bIns="91425" anchor="t" anchorCtr="0">
            <a:noAutofit/>
          </a:bodyPr>
          <a:lstStyle/>
          <a:p>
            <a:pPr marL="127000">
              <a:buClr>
                <a:srgbClr val="202124"/>
              </a:buClr>
              <a:buSzPts val="1600"/>
            </a:pPr>
            <a:endParaRPr lang="en-US" sz="2400" i="1" dirty="0">
              <a:solidFill>
                <a:srgbClr val="202124"/>
              </a:solidFill>
              <a:latin typeface="Montserrat"/>
              <a:ea typeface="Montserrat"/>
              <a:cs typeface="Montserrat"/>
              <a:sym typeface="Montserrat"/>
            </a:endParaRPr>
          </a:p>
        </p:txBody>
      </p:sp>
      <p:sp>
        <p:nvSpPr>
          <p:cNvPr id="82" name="Google Shape;82;p17"/>
          <p:cNvSpPr txBox="1"/>
          <p:nvPr/>
        </p:nvSpPr>
        <p:spPr>
          <a:xfrm>
            <a:off x="2708475" y="762669"/>
            <a:ext cx="6380700" cy="4411036"/>
          </a:xfrm>
          <a:prstGeom prst="rect">
            <a:avLst/>
          </a:prstGeom>
          <a:noFill/>
          <a:ln>
            <a:noFill/>
          </a:ln>
        </p:spPr>
        <p:txBody>
          <a:bodyPr spcFirstLastPara="1" wrap="square" lIns="91425" tIns="91425" rIns="91425" bIns="91425" anchor="t" anchorCtr="0">
            <a:noAutofit/>
          </a:bodyPr>
          <a:lstStyle/>
          <a:p>
            <a:pPr lvl="1">
              <a:lnSpc>
                <a:spcPct val="150000"/>
              </a:lnSpc>
            </a:pPr>
            <a:r>
              <a:rPr lang="en-US" dirty="0">
                <a:solidFill>
                  <a:srgbClr val="202124"/>
                </a:solidFill>
                <a:latin typeface="Montserrat" panose="020B0604020202020204" charset="-18"/>
              </a:rPr>
              <a:t>Cars and vans generate </a:t>
            </a:r>
            <a:r>
              <a:rPr lang="en-US" dirty="0">
                <a:solidFill>
                  <a:srgbClr val="92D050"/>
                </a:solidFill>
                <a:latin typeface="Montserrat" panose="020B0604020202020204" charset="-18"/>
              </a:rPr>
              <a:t>15%</a:t>
            </a:r>
            <a:r>
              <a:rPr lang="en-US" dirty="0">
                <a:solidFill>
                  <a:srgbClr val="202124"/>
                </a:solidFill>
                <a:latin typeface="Montserrat" panose="020B0604020202020204" charset="-18"/>
              </a:rPr>
              <a:t> of the EU's CO2 emissions. Parliament approved stricter CO2 emission limits for cars: the new CO2 reduction targets for 2030 are a </a:t>
            </a:r>
            <a:r>
              <a:rPr lang="en-US" dirty="0">
                <a:solidFill>
                  <a:srgbClr val="92D050"/>
                </a:solidFill>
                <a:latin typeface="Montserrat" panose="020B0604020202020204" charset="-18"/>
              </a:rPr>
              <a:t>37.5% </a:t>
            </a:r>
            <a:r>
              <a:rPr lang="en-US" dirty="0">
                <a:solidFill>
                  <a:srgbClr val="202124"/>
                </a:solidFill>
                <a:latin typeface="Montserrat" panose="020B0604020202020204" charset="-18"/>
              </a:rPr>
              <a:t>reduction for new passenger cars and </a:t>
            </a:r>
            <a:r>
              <a:rPr lang="en-US" dirty="0">
                <a:solidFill>
                  <a:srgbClr val="92D050"/>
                </a:solidFill>
                <a:latin typeface="Montserrat" panose="020B0604020202020204" charset="-18"/>
              </a:rPr>
              <a:t>31%</a:t>
            </a:r>
            <a:r>
              <a:rPr lang="en-US" dirty="0">
                <a:solidFill>
                  <a:srgbClr val="202124"/>
                </a:solidFill>
                <a:latin typeface="Montserrat" panose="020B0604020202020204" charset="-18"/>
              </a:rPr>
              <a:t> for vans.</a:t>
            </a:r>
            <a:r>
              <a:rPr lang="pl-PL" dirty="0">
                <a:solidFill>
                  <a:srgbClr val="202124"/>
                </a:solidFill>
                <a:latin typeface="Montserrat" panose="020B0604020202020204" charset="-18"/>
              </a:rPr>
              <a:t> </a:t>
            </a:r>
            <a:r>
              <a:rPr lang="pl-PL" dirty="0" err="1">
                <a:solidFill>
                  <a:srgbClr val="202124"/>
                </a:solidFill>
                <a:latin typeface="Montserrat" panose="020B0604020202020204" charset="-18"/>
              </a:rPr>
              <a:t>Since</a:t>
            </a:r>
            <a:r>
              <a:rPr lang="pl-PL" dirty="0">
                <a:solidFill>
                  <a:srgbClr val="202124"/>
                </a:solidFill>
                <a:latin typeface="Montserrat" panose="020B0604020202020204" charset="-18"/>
              </a:rPr>
              <a:t> </a:t>
            </a:r>
            <a:r>
              <a:rPr lang="en-US" dirty="0">
                <a:solidFill>
                  <a:srgbClr val="92D050"/>
                </a:solidFill>
                <a:latin typeface="Montserrat" panose="020B0604020202020204" charset="-18"/>
              </a:rPr>
              <a:t>January 1, 2020</a:t>
            </a:r>
            <a:r>
              <a:rPr lang="en-US" dirty="0">
                <a:solidFill>
                  <a:srgbClr val="202124"/>
                </a:solidFill>
                <a:latin typeface="Montserrat" panose="020B0604020202020204" charset="-18"/>
              </a:rPr>
              <a:t>, 95 percent of cars sold in the European Union have to enter a consumption limit of 95 g CO2 /km.</a:t>
            </a:r>
            <a:r>
              <a:rPr lang="pl-PL" dirty="0">
                <a:solidFill>
                  <a:srgbClr val="202124"/>
                </a:solidFill>
                <a:latin typeface="Montserrat" panose="020B0604020202020204" charset="-18"/>
              </a:rPr>
              <a:t> </a:t>
            </a:r>
          </a:p>
          <a:p>
            <a:pPr lvl="1">
              <a:lnSpc>
                <a:spcPct val="150000"/>
              </a:lnSpc>
            </a:pPr>
            <a:r>
              <a:rPr lang="pl-PL" dirty="0">
                <a:solidFill>
                  <a:srgbClr val="333333"/>
                </a:solidFill>
                <a:latin typeface="Montserrat" panose="020B0604020202020204" charset="-18"/>
              </a:rPr>
              <a:t>Poland </a:t>
            </a:r>
            <a:r>
              <a:rPr lang="pl-PL" dirty="0" err="1">
                <a:solidFill>
                  <a:srgbClr val="333333"/>
                </a:solidFill>
                <a:latin typeface="Montserrat" panose="020B0604020202020204" charset="-18"/>
              </a:rPr>
              <a:t>will</a:t>
            </a:r>
            <a:r>
              <a:rPr lang="en-US" b="0" i="0" dirty="0">
                <a:solidFill>
                  <a:srgbClr val="333333"/>
                </a:solidFill>
                <a:effectLst/>
                <a:latin typeface="Montserrat" panose="020B0604020202020204" charset="-18"/>
              </a:rPr>
              <a:t> increase the operating costs of ICE-powered cars (levy on </a:t>
            </a:r>
            <a:r>
              <a:rPr lang="en-US" i="0" dirty="0">
                <a:solidFill>
                  <a:srgbClr val="333333"/>
                </a:solidFill>
                <a:effectLst/>
                <a:latin typeface="Montserrat" panose="020B0604020202020204" charset="-18"/>
              </a:rPr>
              <a:t>CO2 emissions) and the decrease in the prices of low-emission vehicles (electric and hybrid) will result in a dynamic increase in the number of electric vehicles in Poland – around </a:t>
            </a:r>
            <a:r>
              <a:rPr lang="en-US" i="0" dirty="0">
                <a:solidFill>
                  <a:srgbClr val="92D050"/>
                </a:solidFill>
                <a:effectLst/>
                <a:latin typeface="Montserrat" panose="020B0604020202020204" charset="-18"/>
              </a:rPr>
              <a:t>350.000 vehicles per year.</a:t>
            </a:r>
          </a:p>
          <a:p>
            <a:pPr algn="just">
              <a:lnSpc>
                <a:spcPct val="150000"/>
              </a:lnSpc>
            </a:pPr>
            <a:r>
              <a:rPr lang="en-US" b="0" i="0" dirty="0">
                <a:solidFill>
                  <a:srgbClr val="333333"/>
                </a:solidFill>
                <a:effectLst/>
                <a:latin typeface="Montserrat" panose="020B0604020202020204" charset="-18"/>
              </a:rPr>
              <a:t>The structure of the passenger car fleet in Poland will change: </a:t>
            </a:r>
            <a:r>
              <a:rPr lang="en-US" i="0" dirty="0">
                <a:solidFill>
                  <a:srgbClr val="92D050"/>
                </a:solidFill>
                <a:effectLst/>
                <a:latin typeface="Montserrat" panose="020B0604020202020204" charset="-18"/>
              </a:rPr>
              <a:t>7% share of electric cars and 5% hybrid cars in 2030 and 54% electric cars and 10% hybrid cars in 2050.</a:t>
            </a:r>
          </a:p>
        </p:txBody>
      </p:sp>
      <p:sp>
        <p:nvSpPr>
          <p:cNvPr id="6" name="Google Shape;95;p19">
            <a:extLst>
              <a:ext uri="{FF2B5EF4-FFF2-40B4-BE49-F238E27FC236}">
                <a16:creationId xmlns:a16="http://schemas.microsoft.com/office/drawing/2014/main" id="{B98A5863-6F7F-4713-A090-0064F484EABC}"/>
              </a:ext>
            </a:extLst>
          </p:cNvPr>
          <p:cNvSpPr txBox="1"/>
          <p:nvPr/>
        </p:nvSpPr>
        <p:spPr>
          <a:xfrm>
            <a:off x="2708475" y="0"/>
            <a:ext cx="6380700" cy="66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l-PL" sz="2400" b="1" dirty="0" err="1">
                <a:solidFill>
                  <a:srgbClr val="7FC9A6"/>
                </a:solidFill>
                <a:latin typeface="Bitter"/>
                <a:ea typeface="Bitter"/>
                <a:cs typeface="Bitter"/>
                <a:sym typeface="Bitter"/>
              </a:rPr>
              <a:t>Reduction</a:t>
            </a:r>
            <a:r>
              <a:rPr lang="pl-PL" sz="2400" b="1" dirty="0">
                <a:solidFill>
                  <a:srgbClr val="7FC9A6"/>
                </a:solidFill>
                <a:latin typeface="Bitter"/>
                <a:ea typeface="Bitter"/>
                <a:cs typeface="Bitter"/>
                <a:sym typeface="Bitter"/>
              </a:rPr>
              <a:t> of CO2 </a:t>
            </a:r>
            <a:r>
              <a:rPr lang="pl-PL" sz="2400" b="1" dirty="0" err="1">
                <a:solidFill>
                  <a:srgbClr val="7FC9A6"/>
                </a:solidFill>
                <a:latin typeface="Bitter"/>
                <a:ea typeface="Bitter"/>
                <a:cs typeface="Bitter"/>
                <a:sym typeface="Bitter"/>
              </a:rPr>
              <a:t>emission</a:t>
            </a:r>
            <a:r>
              <a:rPr lang="pl-PL" sz="2400" b="1" dirty="0">
                <a:solidFill>
                  <a:srgbClr val="7FC9A6"/>
                </a:solidFill>
                <a:latin typeface="Bitter"/>
                <a:ea typeface="Bitter"/>
                <a:cs typeface="Bitter"/>
                <a:sym typeface="Bitter"/>
              </a:rPr>
              <a:t>  for </a:t>
            </a:r>
            <a:r>
              <a:rPr lang="pl-PL" sz="2400" b="1" dirty="0" err="1">
                <a:solidFill>
                  <a:srgbClr val="7FC9A6"/>
                </a:solidFill>
                <a:latin typeface="Bitter"/>
                <a:ea typeface="Bitter"/>
                <a:cs typeface="Bitter"/>
                <a:sym typeface="Bitter"/>
              </a:rPr>
              <a:t>new</a:t>
            </a:r>
            <a:r>
              <a:rPr lang="pl-PL" sz="2400" b="1" dirty="0">
                <a:solidFill>
                  <a:srgbClr val="7FC9A6"/>
                </a:solidFill>
                <a:latin typeface="Bitter"/>
                <a:ea typeface="Bitter"/>
                <a:cs typeface="Bitter"/>
                <a:sym typeface="Bitter"/>
              </a:rPr>
              <a:t> </a:t>
            </a:r>
            <a:r>
              <a:rPr lang="pl-PL" sz="2400" b="1" dirty="0" err="1">
                <a:solidFill>
                  <a:srgbClr val="7FC9A6"/>
                </a:solidFill>
                <a:latin typeface="Bitter"/>
                <a:ea typeface="Bitter"/>
                <a:cs typeface="Bitter"/>
                <a:sym typeface="Bitter"/>
              </a:rPr>
              <a:t>cars</a:t>
            </a:r>
            <a:r>
              <a:rPr lang="pl-PL" sz="2400" b="1" dirty="0">
                <a:solidFill>
                  <a:srgbClr val="7FC9A6"/>
                </a:solidFill>
                <a:latin typeface="Bitter"/>
                <a:ea typeface="Bitter"/>
                <a:cs typeface="Bitter"/>
                <a:sym typeface="Bitter"/>
              </a:rPr>
              <a:t> and </a:t>
            </a:r>
            <a:r>
              <a:rPr lang="pl-PL" sz="2400" b="1" dirty="0" err="1">
                <a:solidFill>
                  <a:srgbClr val="7FC9A6"/>
                </a:solidFill>
                <a:latin typeface="Bitter"/>
                <a:ea typeface="Bitter"/>
                <a:cs typeface="Bitter"/>
                <a:sym typeface="Bitter"/>
              </a:rPr>
              <a:t>vans</a:t>
            </a:r>
            <a:endParaRPr lang="pl-PL" sz="2000" b="1" dirty="0">
              <a:solidFill>
                <a:srgbClr val="7FC9A6"/>
              </a:solidFill>
              <a:latin typeface="Bitter"/>
              <a:ea typeface="Bitter"/>
              <a:cs typeface="Bitter"/>
              <a:sym typeface="Bitter"/>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9" name="Google Shape;79;p17"/>
          <p:cNvPicPr preferRelativeResize="0"/>
          <p:nvPr/>
        </p:nvPicPr>
        <p:blipFill rotWithShape="1">
          <a:blip r:embed="rId3">
            <a:alphaModFix/>
          </a:blip>
          <a:srcRect/>
          <a:stretch/>
        </p:blipFill>
        <p:spPr>
          <a:xfrm>
            <a:off x="-374" y="0"/>
            <a:ext cx="8303624" cy="5143499"/>
          </a:xfrm>
          <a:prstGeom prst="rect">
            <a:avLst/>
          </a:prstGeom>
          <a:noFill/>
          <a:ln>
            <a:noFill/>
          </a:ln>
        </p:spPr>
      </p:pic>
      <p:sp>
        <p:nvSpPr>
          <p:cNvPr id="81" name="Google Shape;81;p17"/>
          <p:cNvSpPr txBox="1"/>
          <p:nvPr/>
        </p:nvSpPr>
        <p:spPr>
          <a:xfrm>
            <a:off x="2708475" y="66463"/>
            <a:ext cx="6487200" cy="666000"/>
          </a:xfrm>
          <a:prstGeom prst="rect">
            <a:avLst/>
          </a:prstGeom>
          <a:noFill/>
          <a:ln>
            <a:noFill/>
          </a:ln>
        </p:spPr>
        <p:txBody>
          <a:bodyPr spcFirstLastPara="1" wrap="square" lIns="91425" tIns="91425" rIns="91425" bIns="91425" anchor="t" anchorCtr="0">
            <a:noAutofit/>
          </a:bodyPr>
          <a:lstStyle/>
          <a:p>
            <a:pPr marL="127000">
              <a:buClr>
                <a:srgbClr val="202124"/>
              </a:buClr>
              <a:buSzPts val="1600"/>
            </a:pPr>
            <a:endParaRPr lang="en-US" sz="2400" i="1" dirty="0">
              <a:solidFill>
                <a:srgbClr val="202124"/>
              </a:solidFill>
              <a:latin typeface="Montserrat"/>
              <a:ea typeface="Montserrat"/>
              <a:cs typeface="Montserrat"/>
              <a:sym typeface="Montserrat"/>
            </a:endParaRPr>
          </a:p>
        </p:txBody>
      </p:sp>
      <p:sp>
        <p:nvSpPr>
          <p:cNvPr id="82" name="Google Shape;82;p17"/>
          <p:cNvSpPr txBox="1"/>
          <p:nvPr/>
        </p:nvSpPr>
        <p:spPr>
          <a:xfrm>
            <a:off x="2708475" y="553282"/>
            <a:ext cx="6380700" cy="4411036"/>
          </a:xfrm>
          <a:prstGeom prst="rect">
            <a:avLst/>
          </a:prstGeom>
          <a:noFill/>
          <a:ln>
            <a:noFill/>
          </a:ln>
        </p:spPr>
        <p:txBody>
          <a:bodyPr spcFirstLastPara="1" wrap="square" lIns="91425" tIns="91425" rIns="91425" bIns="91425" anchor="t" anchorCtr="0">
            <a:noAutofit/>
          </a:bodyPr>
          <a:lstStyle/>
          <a:p>
            <a:pPr lvl="1">
              <a:lnSpc>
                <a:spcPct val="150000"/>
              </a:lnSpc>
            </a:pPr>
            <a:r>
              <a:rPr lang="en-US" dirty="0">
                <a:solidFill>
                  <a:srgbClr val="202124"/>
                </a:solidFill>
                <a:latin typeface="Montserrat" panose="020B0604020202020204" charset="-18"/>
              </a:rPr>
              <a:t>Polish forests absorb around </a:t>
            </a:r>
            <a:r>
              <a:rPr lang="pl-PL" dirty="0">
                <a:solidFill>
                  <a:srgbClr val="92D050"/>
                </a:solidFill>
                <a:latin typeface="Montserrat" panose="020B0604020202020204" charset="-18"/>
              </a:rPr>
              <a:t>42</a:t>
            </a:r>
            <a:r>
              <a:rPr lang="en-US" dirty="0">
                <a:solidFill>
                  <a:srgbClr val="92D050"/>
                </a:solidFill>
                <a:latin typeface="Montserrat" panose="020B0604020202020204" charset="-18"/>
              </a:rPr>
              <a:t> million </a:t>
            </a:r>
            <a:r>
              <a:rPr lang="en-US" dirty="0" err="1">
                <a:solidFill>
                  <a:srgbClr val="92D050"/>
                </a:solidFill>
                <a:latin typeface="Montserrat" panose="020B0604020202020204" charset="-18"/>
              </a:rPr>
              <a:t>tonnes</a:t>
            </a:r>
            <a:r>
              <a:rPr lang="en-US" dirty="0">
                <a:solidFill>
                  <a:srgbClr val="92D050"/>
                </a:solidFill>
                <a:latin typeface="Montserrat" panose="020B0604020202020204" charset="-18"/>
              </a:rPr>
              <a:t> </a:t>
            </a:r>
            <a:r>
              <a:rPr lang="en-US" dirty="0">
                <a:solidFill>
                  <a:srgbClr val="202124"/>
                </a:solidFill>
                <a:latin typeface="Montserrat" panose="020B0604020202020204" charset="-18"/>
              </a:rPr>
              <a:t>of CO2 </a:t>
            </a:r>
            <a:r>
              <a:rPr lang="pl-PL" dirty="0">
                <a:solidFill>
                  <a:srgbClr val="202124"/>
                </a:solidFill>
                <a:latin typeface="Montserrat" panose="020B0604020202020204" charset="-18"/>
              </a:rPr>
              <a:t>per </a:t>
            </a:r>
            <a:r>
              <a:rPr lang="pl-PL" dirty="0" err="1">
                <a:solidFill>
                  <a:srgbClr val="202124"/>
                </a:solidFill>
                <a:latin typeface="Montserrat" panose="020B0604020202020204" charset="-18"/>
              </a:rPr>
              <a:t>year</a:t>
            </a:r>
            <a:r>
              <a:rPr lang="pl-PL" dirty="0">
                <a:solidFill>
                  <a:srgbClr val="202124"/>
                </a:solidFill>
                <a:latin typeface="Montserrat" panose="020B0604020202020204" charset="-18"/>
              </a:rPr>
              <a:t>.</a:t>
            </a:r>
            <a:r>
              <a:rPr lang="en-US" dirty="0">
                <a:solidFill>
                  <a:srgbClr val="202124"/>
                </a:solidFill>
                <a:latin typeface="Montserrat" panose="020B0604020202020204" charset="-18"/>
              </a:rPr>
              <a:t> The State Forests realize</a:t>
            </a:r>
            <a:r>
              <a:rPr lang="pl-PL" dirty="0">
                <a:solidFill>
                  <a:srgbClr val="202124"/>
                </a:solidFill>
                <a:latin typeface="Montserrat" panose="020B0604020202020204" charset="-18"/>
              </a:rPr>
              <a:t>s</a:t>
            </a:r>
            <a:r>
              <a:rPr lang="en-US" dirty="0">
                <a:solidFill>
                  <a:srgbClr val="202124"/>
                </a:solidFill>
                <a:latin typeface="Montserrat" panose="020B0604020202020204" charset="-18"/>
              </a:rPr>
              <a:t> a pilot program called "Forest Coal Farms". It covers 12 thousand. ha of forests in 23 forest districts. The program goal is to </a:t>
            </a:r>
            <a:r>
              <a:rPr lang="en-US" dirty="0">
                <a:solidFill>
                  <a:srgbClr val="92D050"/>
                </a:solidFill>
                <a:latin typeface="Montserrat" panose="020B0604020202020204" charset="-18"/>
              </a:rPr>
              <a:t>increase the capacity of forests to absorb carbon dioxide</a:t>
            </a:r>
            <a:r>
              <a:rPr lang="en-US" dirty="0">
                <a:solidFill>
                  <a:srgbClr val="202124"/>
                </a:solidFill>
                <a:latin typeface="Montserrat" panose="020B0604020202020204" charset="-18"/>
              </a:rPr>
              <a:t>, which is responsible for the greenhouse effect. </a:t>
            </a:r>
            <a:endParaRPr lang="pl-PL" dirty="0">
              <a:solidFill>
                <a:srgbClr val="202124"/>
              </a:solidFill>
              <a:latin typeface="Montserrat" panose="020B0604020202020204" charset="-18"/>
            </a:endParaRPr>
          </a:p>
          <a:p>
            <a:pPr lvl="1">
              <a:lnSpc>
                <a:spcPct val="150000"/>
              </a:lnSpc>
            </a:pPr>
            <a:endParaRPr lang="pl-PL" dirty="0">
              <a:solidFill>
                <a:srgbClr val="202124"/>
              </a:solidFill>
              <a:latin typeface="Montserrat" panose="020B0604020202020204" charset="-18"/>
            </a:endParaRPr>
          </a:p>
          <a:p>
            <a:pPr lvl="1">
              <a:lnSpc>
                <a:spcPct val="150000"/>
              </a:lnSpc>
            </a:pPr>
            <a:r>
              <a:rPr lang="en-US" dirty="0">
                <a:solidFill>
                  <a:srgbClr val="202124"/>
                </a:solidFill>
                <a:latin typeface="Montserrat" panose="020B0604020202020204" charset="-18"/>
              </a:rPr>
              <a:t>Currently, the forest area in Poland </a:t>
            </a:r>
            <a:r>
              <a:rPr lang="pl-PL" dirty="0" err="1">
                <a:solidFill>
                  <a:srgbClr val="202124"/>
                </a:solidFill>
                <a:latin typeface="Montserrat" panose="020B0604020202020204" charset="-18"/>
              </a:rPr>
              <a:t>counts</a:t>
            </a:r>
            <a:r>
              <a:rPr lang="en-US" dirty="0">
                <a:solidFill>
                  <a:srgbClr val="202124"/>
                </a:solidFill>
                <a:latin typeface="Montserrat" panose="020B0604020202020204" charset="-18"/>
              </a:rPr>
              <a:t> over 9.2 million hectares</a:t>
            </a:r>
            <a:r>
              <a:rPr lang="pl-PL" dirty="0">
                <a:solidFill>
                  <a:srgbClr val="202124"/>
                </a:solidFill>
                <a:latin typeface="Montserrat" panose="020B0604020202020204" charset="-18"/>
              </a:rPr>
              <a:t>. </a:t>
            </a:r>
            <a:r>
              <a:rPr lang="en-US" dirty="0">
                <a:solidFill>
                  <a:srgbClr val="202124"/>
                </a:solidFill>
                <a:latin typeface="Montserrat" panose="020B0604020202020204" charset="-18"/>
              </a:rPr>
              <a:t>Compared to other European countries, Poland is one of the leaders in the amount of carbon bound in </a:t>
            </a:r>
            <a:r>
              <a:rPr lang="en-US" dirty="0">
                <a:solidFill>
                  <a:srgbClr val="92D050"/>
                </a:solidFill>
                <a:latin typeface="Montserrat" panose="020B0604020202020204" charset="-18"/>
              </a:rPr>
              <a:t>wood biomass </a:t>
            </a:r>
            <a:r>
              <a:rPr lang="en-US" dirty="0">
                <a:solidFill>
                  <a:srgbClr val="202124"/>
                </a:solidFill>
                <a:latin typeface="Montserrat" panose="020B0604020202020204" charset="-18"/>
              </a:rPr>
              <a:t>in forest areas. </a:t>
            </a:r>
            <a:r>
              <a:rPr lang="en-US" i="0" dirty="0">
                <a:solidFill>
                  <a:srgbClr val="92D050"/>
                </a:solidFill>
                <a:effectLst/>
                <a:latin typeface="Montserrat" panose="020B0604020202020204" charset="-18"/>
              </a:rPr>
              <a:t>Polish forests can store 900 million tons of coal. </a:t>
            </a:r>
            <a:r>
              <a:rPr lang="en-US" dirty="0">
                <a:solidFill>
                  <a:srgbClr val="202124"/>
                </a:solidFill>
                <a:latin typeface="Montserrat" panose="020B0604020202020204" charset="-18"/>
              </a:rPr>
              <a:t>In 2018, the </a:t>
            </a:r>
            <a:r>
              <a:rPr lang="pl-PL" dirty="0" err="1">
                <a:solidFill>
                  <a:srgbClr val="202124"/>
                </a:solidFill>
                <a:latin typeface="Montserrat" panose="020B0604020202020204" charset="-18"/>
              </a:rPr>
              <a:t>Polish</a:t>
            </a:r>
            <a:r>
              <a:rPr lang="pl-PL" dirty="0">
                <a:solidFill>
                  <a:srgbClr val="202124"/>
                </a:solidFill>
                <a:latin typeface="Montserrat" panose="020B0604020202020204" charset="-18"/>
              </a:rPr>
              <a:t> </a:t>
            </a:r>
            <a:r>
              <a:rPr lang="en-US" dirty="0">
                <a:solidFill>
                  <a:srgbClr val="202124"/>
                </a:solidFill>
                <a:latin typeface="Montserrat" panose="020B0604020202020204" charset="-18"/>
              </a:rPr>
              <a:t>State Forests </a:t>
            </a:r>
            <a:r>
              <a:rPr lang="pl-PL" dirty="0" err="1">
                <a:solidFill>
                  <a:srgbClr val="202124"/>
                </a:solidFill>
                <a:latin typeface="Montserrat" panose="020B0604020202020204" charset="-18"/>
              </a:rPr>
              <a:t>planted</a:t>
            </a:r>
            <a:r>
              <a:rPr lang="en-US" dirty="0">
                <a:solidFill>
                  <a:srgbClr val="202124"/>
                </a:solidFill>
                <a:latin typeface="Montserrat" panose="020B0604020202020204" charset="-18"/>
              </a:rPr>
              <a:t> a total of 729 million seedlings of trees and forest shrubs, of which almost half (47.3%)</a:t>
            </a:r>
            <a:r>
              <a:rPr lang="pl-PL" dirty="0">
                <a:solidFill>
                  <a:srgbClr val="202124"/>
                </a:solidFill>
                <a:latin typeface="Montserrat" panose="020B0604020202020204" charset="-18"/>
              </a:rPr>
              <a:t> </a:t>
            </a:r>
            <a:r>
              <a:rPr lang="en-US" dirty="0">
                <a:solidFill>
                  <a:srgbClr val="202124"/>
                </a:solidFill>
                <a:latin typeface="Montserrat" panose="020B0604020202020204" charset="-18"/>
              </a:rPr>
              <a:t>were trees of deciduous species</a:t>
            </a:r>
            <a:r>
              <a:rPr lang="pl-PL" dirty="0">
                <a:solidFill>
                  <a:srgbClr val="202124"/>
                </a:solidFill>
                <a:latin typeface="Montserrat" panose="020B0604020202020204" charset="-18"/>
              </a:rPr>
              <a:t>.</a:t>
            </a:r>
          </a:p>
          <a:p>
            <a:pPr lvl="1">
              <a:lnSpc>
                <a:spcPct val="150000"/>
              </a:lnSpc>
            </a:pPr>
            <a:endParaRPr lang="en-US" i="0" dirty="0">
              <a:solidFill>
                <a:srgbClr val="92D050"/>
              </a:solidFill>
              <a:effectLst/>
              <a:latin typeface="Montserrat" panose="020B0604020202020204" charset="-18"/>
            </a:endParaRPr>
          </a:p>
        </p:txBody>
      </p:sp>
      <p:sp>
        <p:nvSpPr>
          <p:cNvPr id="6" name="Google Shape;95;p19">
            <a:extLst>
              <a:ext uri="{FF2B5EF4-FFF2-40B4-BE49-F238E27FC236}">
                <a16:creationId xmlns:a16="http://schemas.microsoft.com/office/drawing/2014/main" id="{B98A5863-6F7F-4713-A090-0064F484EABC}"/>
              </a:ext>
            </a:extLst>
          </p:cNvPr>
          <p:cNvSpPr txBox="1"/>
          <p:nvPr/>
        </p:nvSpPr>
        <p:spPr>
          <a:xfrm>
            <a:off x="2708475" y="66463"/>
            <a:ext cx="6380700" cy="66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l-PL" sz="2400" b="1" dirty="0" err="1">
                <a:solidFill>
                  <a:srgbClr val="7FC9A6"/>
                </a:solidFill>
                <a:latin typeface="Bitter"/>
                <a:ea typeface="Bitter"/>
                <a:cs typeface="Bitter"/>
                <a:sym typeface="Bitter"/>
              </a:rPr>
              <a:t>Afforestation</a:t>
            </a:r>
            <a:r>
              <a:rPr lang="pl-PL" sz="2400" b="1" dirty="0">
                <a:solidFill>
                  <a:srgbClr val="7FC9A6"/>
                </a:solidFill>
                <a:latin typeface="Bitter"/>
                <a:ea typeface="Bitter"/>
                <a:cs typeface="Bitter"/>
                <a:sym typeface="Bitter"/>
              </a:rPr>
              <a:t> of </a:t>
            </a:r>
            <a:r>
              <a:rPr lang="pl-PL" sz="2400" b="1" dirty="0" err="1">
                <a:solidFill>
                  <a:srgbClr val="7FC9A6"/>
                </a:solidFill>
                <a:latin typeface="Bitter"/>
                <a:ea typeface="Bitter"/>
                <a:cs typeface="Bitter"/>
                <a:sym typeface="Bitter"/>
              </a:rPr>
              <a:t>areas</a:t>
            </a:r>
            <a:endParaRPr lang="pl-PL" sz="2000" b="1" dirty="0">
              <a:solidFill>
                <a:srgbClr val="7FC9A6"/>
              </a:solidFill>
              <a:latin typeface="Bitter"/>
              <a:ea typeface="Bitter"/>
              <a:cs typeface="Bitter"/>
              <a:sym typeface="Bitter"/>
            </a:endParaRPr>
          </a:p>
        </p:txBody>
      </p:sp>
    </p:spTree>
    <p:extLst>
      <p:ext uri="{BB962C8B-B14F-4D97-AF65-F5344CB8AC3E}">
        <p14:creationId xmlns:p14="http://schemas.microsoft.com/office/powerpoint/2010/main" val="13384148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87" name="Google Shape;87;p18"/>
          <p:cNvPicPr preferRelativeResize="0"/>
          <p:nvPr/>
        </p:nvPicPr>
        <p:blipFill>
          <a:blip r:embed="rId3">
            <a:alphaModFix/>
          </a:blip>
          <a:stretch>
            <a:fillRect/>
          </a:stretch>
        </p:blipFill>
        <p:spPr>
          <a:xfrm>
            <a:off x="0" y="0"/>
            <a:ext cx="9143998" cy="5147694"/>
          </a:xfrm>
          <a:prstGeom prst="rect">
            <a:avLst/>
          </a:prstGeom>
          <a:noFill/>
          <a:ln>
            <a:noFill/>
          </a:ln>
        </p:spPr>
      </p:pic>
      <p:sp>
        <p:nvSpPr>
          <p:cNvPr id="88" name="Google Shape;88;p18"/>
          <p:cNvSpPr txBox="1"/>
          <p:nvPr/>
        </p:nvSpPr>
        <p:spPr>
          <a:xfrm>
            <a:off x="311700" y="1309869"/>
            <a:ext cx="8520600" cy="110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FFFFFF"/>
                </a:solidFill>
                <a:latin typeface="Montserrat"/>
                <a:ea typeface="Montserrat"/>
                <a:cs typeface="Montserrat"/>
                <a:sym typeface="Montserrat"/>
              </a:rPr>
              <a:t>Priorities</a:t>
            </a:r>
            <a:endParaRPr sz="2800" b="1">
              <a:solidFill>
                <a:srgbClr val="FFFFFF"/>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9"/>
          <p:cNvPicPr preferRelativeResize="0"/>
          <p:nvPr/>
        </p:nvPicPr>
        <p:blipFill rotWithShape="1">
          <a:blip r:embed="rId3">
            <a:alphaModFix/>
          </a:blip>
          <a:srcRect/>
          <a:stretch/>
        </p:blipFill>
        <p:spPr>
          <a:xfrm>
            <a:off x="0" y="0"/>
            <a:ext cx="8303624" cy="5143499"/>
          </a:xfrm>
          <a:prstGeom prst="rect">
            <a:avLst/>
          </a:prstGeom>
          <a:noFill/>
          <a:ln>
            <a:noFill/>
          </a:ln>
        </p:spPr>
      </p:pic>
      <p:sp>
        <p:nvSpPr>
          <p:cNvPr id="95" name="Google Shape;95;p19"/>
          <p:cNvSpPr txBox="1"/>
          <p:nvPr/>
        </p:nvSpPr>
        <p:spPr>
          <a:xfrm>
            <a:off x="2763300" y="69750"/>
            <a:ext cx="6380700" cy="6660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pl-PL" sz="2400" b="1" dirty="0" err="1">
                <a:solidFill>
                  <a:srgbClr val="7FC9A6"/>
                </a:solidFill>
                <a:highlight>
                  <a:srgbClr val="FFFFFF"/>
                </a:highlight>
                <a:latin typeface="Bitter"/>
                <a:ea typeface="Bitter"/>
                <a:cs typeface="Bitter"/>
                <a:sym typeface="Bitter"/>
              </a:rPr>
              <a:t>Coal</a:t>
            </a:r>
            <a:r>
              <a:rPr lang="pl-PL" sz="2400" b="1" dirty="0">
                <a:solidFill>
                  <a:srgbClr val="7FC9A6"/>
                </a:solidFill>
                <a:highlight>
                  <a:srgbClr val="FFFFFF"/>
                </a:highlight>
                <a:latin typeface="Bitter"/>
                <a:ea typeface="Bitter"/>
                <a:cs typeface="Bitter"/>
                <a:sym typeface="Bitter"/>
              </a:rPr>
              <a:t> </a:t>
            </a:r>
            <a:r>
              <a:rPr lang="pl-PL" sz="2400" b="1" dirty="0" err="1">
                <a:solidFill>
                  <a:srgbClr val="7FC9A6"/>
                </a:solidFill>
                <a:highlight>
                  <a:srgbClr val="FFFFFF"/>
                </a:highlight>
                <a:latin typeface="Bitter"/>
                <a:ea typeface="Bitter"/>
                <a:cs typeface="Bitter"/>
                <a:sym typeface="Bitter"/>
              </a:rPr>
              <a:t>consumption</a:t>
            </a:r>
            <a:r>
              <a:rPr lang="pl-PL" sz="2400" b="1" dirty="0">
                <a:solidFill>
                  <a:srgbClr val="7FC9A6"/>
                </a:solidFill>
                <a:highlight>
                  <a:srgbClr val="FFFFFF"/>
                </a:highlight>
                <a:latin typeface="Bitter"/>
                <a:ea typeface="Bitter"/>
                <a:cs typeface="Bitter"/>
                <a:sym typeface="Bitter"/>
              </a:rPr>
              <a:t>  </a:t>
            </a:r>
            <a:endParaRPr sz="2000" b="1" dirty="0">
              <a:solidFill>
                <a:srgbClr val="7FC9A6"/>
              </a:solidFill>
              <a:highlight>
                <a:srgbClr val="FFFFFF"/>
              </a:highlight>
              <a:latin typeface="Bitter"/>
              <a:ea typeface="Bitter"/>
              <a:cs typeface="Bitter"/>
              <a:sym typeface="Bitter"/>
            </a:endParaRPr>
          </a:p>
        </p:txBody>
      </p:sp>
      <p:sp>
        <p:nvSpPr>
          <p:cNvPr id="96" name="Google Shape;96;p19"/>
          <p:cNvSpPr txBox="1"/>
          <p:nvPr/>
        </p:nvSpPr>
        <p:spPr>
          <a:xfrm>
            <a:off x="2677575" y="462600"/>
            <a:ext cx="6380700" cy="4497301"/>
          </a:xfrm>
          <a:prstGeom prst="rect">
            <a:avLst/>
          </a:prstGeom>
          <a:noFill/>
          <a:ln>
            <a:noFill/>
          </a:ln>
        </p:spPr>
        <p:txBody>
          <a:bodyPr spcFirstLastPara="1" wrap="square" lIns="91425" tIns="91425" rIns="91425" bIns="91425" anchor="t" anchorCtr="0">
            <a:noAutofit/>
          </a:bodyPr>
          <a:lstStyle/>
          <a:p>
            <a:pPr>
              <a:lnSpc>
                <a:spcPct val="150000"/>
              </a:lnSpc>
            </a:pPr>
            <a:r>
              <a:rPr lang="en-US" dirty="0">
                <a:solidFill>
                  <a:srgbClr val="222222"/>
                </a:solidFill>
                <a:highlight>
                  <a:srgbClr val="FFFFFF"/>
                </a:highlight>
                <a:latin typeface="Montserrat"/>
                <a:ea typeface="Montserrat"/>
                <a:cs typeface="Montserrat"/>
                <a:sym typeface="Montserrat"/>
              </a:rPr>
              <a:t>Poland is the 9th largest coal producer and consumer in the world. </a:t>
            </a:r>
            <a:r>
              <a:rPr lang="en-US" b="0" i="0" dirty="0">
                <a:solidFill>
                  <a:srgbClr val="2B2B2B"/>
                </a:solidFill>
                <a:effectLst/>
                <a:latin typeface="Montserrat" panose="020B0604020202020204" charset="-18"/>
              </a:rPr>
              <a:t>Coal is</a:t>
            </a:r>
            <a:r>
              <a:rPr lang="pl-PL" b="0" i="0" dirty="0">
                <a:solidFill>
                  <a:srgbClr val="2B2B2B"/>
                </a:solidFill>
                <a:effectLst/>
                <a:latin typeface="Montserrat" panose="020B0604020202020204" charset="-18"/>
              </a:rPr>
              <a:t> a</a:t>
            </a:r>
            <a:r>
              <a:rPr lang="en-US" b="0" i="0" dirty="0">
                <a:solidFill>
                  <a:srgbClr val="2B2B2B"/>
                </a:solidFill>
                <a:effectLst/>
                <a:latin typeface="Montserrat" panose="020B0604020202020204" charset="-18"/>
              </a:rPr>
              <a:t> strategic importance to the Polish economy. Compared with other EU member states, Poland has much larger reserves and makes good use of hard coal</a:t>
            </a:r>
            <a:r>
              <a:rPr lang="pl-PL" b="0" i="0" dirty="0">
                <a:solidFill>
                  <a:srgbClr val="2B2B2B"/>
                </a:solidFill>
                <a:effectLst/>
                <a:latin typeface="Montserrat" panose="020B0604020202020204" charset="-18"/>
              </a:rPr>
              <a:t>.</a:t>
            </a:r>
          </a:p>
          <a:p>
            <a:pPr marL="0" lvl="0" indent="0" algn="l" rtl="0">
              <a:lnSpc>
                <a:spcPct val="150000"/>
              </a:lnSpc>
              <a:spcBef>
                <a:spcPts val="0"/>
              </a:spcBef>
              <a:spcAft>
                <a:spcPts val="0"/>
              </a:spcAft>
              <a:buNone/>
            </a:pPr>
            <a:r>
              <a:rPr lang="pl-PL" dirty="0">
                <a:solidFill>
                  <a:schemeClr val="tx1"/>
                </a:solidFill>
                <a:latin typeface="Montserrat" panose="020B0604020202020204" charset="-18"/>
              </a:rPr>
              <a:t>In </a:t>
            </a:r>
            <a:r>
              <a:rPr lang="pl-PL" dirty="0" err="1">
                <a:solidFill>
                  <a:schemeClr val="tx1"/>
                </a:solidFill>
                <a:latin typeface="Montserrat" panose="020B0604020202020204" charset="-18"/>
              </a:rPr>
              <a:t>our</a:t>
            </a:r>
            <a:r>
              <a:rPr lang="pl-PL" dirty="0">
                <a:solidFill>
                  <a:schemeClr val="tx1"/>
                </a:solidFill>
                <a:latin typeface="Montserrat" panose="020B0604020202020204" charset="-18"/>
              </a:rPr>
              <a:t> </a:t>
            </a:r>
            <a:r>
              <a:rPr lang="pl-PL" dirty="0" err="1">
                <a:solidFill>
                  <a:schemeClr val="tx1"/>
                </a:solidFill>
                <a:latin typeface="Montserrat" panose="020B0604020202020204" charset="-18"/>
              </a:rPr>
              <a:t>opinion</a:t>
            </a:r>
            <a:r>
              <a:rPr lang="pl-PL" dirty="0">
                <a:solidFill>
                  <a:schemeClr val="tx1"/>
                </a:solidFill>
                <a:latin typeface="Montserrat" panose="020B0604020202020204" charset="-18"/>
              </a:rPr>
              <a:t> </a:t>
            </a:r>
            <a:r>
              <a:rPr lang="pl-PL" dirty="0" err="1">
                <a:solidFill>
                  <a:schemeClr val="tx1"/>
                </a:solidFill>
                <a:latin typeface="Montserrat" panose="020B0604020202020204" charset="-18"/>
              </a:rPr>
              <a:t>priority</a:t>
            </a:r>
            <a:r>
              <a:rPr lang="pl-PL" dirty="0">
                <a:solidFill>
                  <a:schemeClr val="tx1"/>
                </a:solidFill>
                <a:latin typeface="Montserrat" panose="020B0604020202020204" charset="-18"/>
              </a:rPr>
              <a:t> in </a:t>
            </a:r>
            <a:r>
              <a:rPr lang="pl-PL" dirty="0" err="1">
                <a:solidFill>
                  <a:schemeClr val="tx1"/>
                </a:solidFill>
                <a:latin typeface="Montserrat" panose="020B0604020202020204" charset="-18"/>
              </a:rPr>
              <a:t>our</a:t>
            </a:r>
            <a:r>
              <a:rPr lang="pl-PL" dirty="0">
                <a:solidFill>
                  <a:schemeClr val="tx1"/>
                </a:solidFill>
                <a:latin typeface="Montserrat" panose="020B0604020202020204" charset="-18"/>
              </a:rPr>
              <a:t> country </a:t>
            </a:r>
            <a:r>
              <a:rPr lang="pl-PL" dirty="0" err="1">
                <a:solidFill>
                  <a:schemeClr val="tx1"/>
                </a:solidFill>
                <a:latin typeface="Montserrat" panose="020B0604020202020204" charset="-18"/>
              </a:rPr>
              <a:t>is</a:t>
            </a:r>
            <a:r>
              <a:rPr lang="pl-PL" dirty="0">
                <a:solidFill>
                  <a:schemeClr val="tx1"/>
                </a:solidFill>
                <a:latin typeface="Montserrat" panose="020B0604020202020204" charset="-18"/>
              </a:rPr>
              <a:t> to i</a:t>
            </a:r>
            <a:r>
              <a:rPr lang="en-US" dirty="0" err="1">
                <a:solidFill>
                  <a:schemeClr val="tx1"/>
                </a:solidFill>
                <a:latin typeface="Montserrat" panose="020B0604020202020204" charset="-18"/>
              </a:rPr>
              <a:t>ncreas</a:t>
            </a:r>
            <a:r>
              <a:rPr lang="pl-PL" dirty="0">
                <a:solidFill>
                  <a:schemeClr val="tx1"/>
                </a:solidFill>
                <a:latin typeface="Montserrat" panose="020B0604020202020204" charset="-18"/>
              </a:rPr>
              <a:t>e</a:t>
            </a:r>
            <a:r>
              <a:rPr lang="en-US" dirty="0">
                <a:solidFill>
                  <a:schemeClr val="tx1"/>
                </a:solidFill>
                <a:latin typeface="Montserrat" panose="020B0604020202020204" charset="-18"/>
              </a:rPr>
              <a:t> energy obtained from renewable sources</a:t>
            </a:r>
            <a:r>
              <a:rPr lang="pl-PL" dirty="0">
                <a:solidFill>
                  <a:schemeClr val="tx1"/>
                </a:solidFill>
                <a:latin typeface="Montserrat" panose="020B0604020202020204" charset="-18"/>
              </a:rPr>
              <a:t>. At </a:t>
            </a:r>
            <a:r>
              <a:rPr lang="pl-PL" dirty="0" err="1">
                <a:solidFill>
                  <a:schemeClr val="tx1"/>
                </a:solidFill>
                <a:latin typeface="Montserrat" panose="020B0604020202020204" charset="-18"/>
              </a:rPr>
              <a:t>this</a:t>
            </a:r>
            <a:r>
              <a:rPr lang="pl-PL" dirty="0">
                <a:solidFill>
                  <a:schemeClr val="tx1"/>
                </a:solidFill>
                <a:latin typeface="Montserrat" panose="020B0604020202020204" charset="-18"/>
              </a:rPr>
              <a:t> moment </a:t>
            </a:r>
            <a:r>
              <a:rPr lang="en" dirty="0">
                <a:solidFill>
                  <a:srgbClr val="92D050"/>
                </a:solidFill>
                <a:latin typeface="Montserrat" panose="020B0604020202020204" charset="-18"/>
              </a:rPr>
              <a:t>80%</a:t>
            </a:r>
            <a:r>
              <a:rPr lang="en" dirty="0">
                <a:solidFill>
                  <a:schemeClr val="tx1"/>
                </a:solidFill>
                <a:latin typeface="Montserrat" panose="020B0604020202020204" charset="-18"/>
              </a:rPr>
              <a:t> of electricity in Poland is produced </a:t>
            </a:r>
            <a:r>
              <a:rPr lang="en" dirty="0">
                <a:solidFill>
                  <a:srgbClr val="92D050"/>
                </a:solidFill>
                <a:latin typeface="Montserrat" panose="020B0604020202020204" charset="-18"/>
              </a:rPr>
              <a:t>from </a:t>
            </a:r>
            <a:r>
              <a:rPr lang="pl-PL" dirty="0">
                <a:solidFill>
                  <a:srgbClr val="92D050"/>
                </a:solidFill>
                <a:latin typeface="Montserrat" panose="020B0604020202020204" charset="-18"/>
              </a:rPr>
              <a:t>hard </a:t>
            </a:r>
            <a:r>
              <a:rPr lang="en" dirty="0">
                <a:solidFill>
                  <a:srgbClr val="92D050"/>
                </a:solidFill>
                <a:latin typeface="Montserrat" panose="020B0604020202020204" charset="-18"/>
              </a:rPr>
              <a:t>coal</a:t>
            </a:r>
            <a:r>
              <a:rPr lang="en" dirty="0">
                <a:solidFill>
                  <a:schemeClr val="tx1"/>
                </a:solidFill>
                <a:latin typeface="Montserrat" panose="020B0604020202020204" charset="-18"/>
              </a:rPr>
              <a:t>. Poland's reliance on coal is not going to end soon</a:t>
            </a:r>
            <a:r>
              <a:rPr lang="pl-PL" dirty="0">
                <a:solidFill>
                  <a:schemeClr val="tx1"/>
                </a:solidFill>
                <a:latin typeface="Montserrat" panose="020B0604020202020204" charset="-18"/>
              </a:rPr>
              <a:t>. </a:t>
            </a:r>
            <a:r>
              <a:rPr lang="en" dirty="0">
                <a:solidFill>
                  <a:schemeClr val="tx1"/>
                </a:solidFill>
                <a:latin typeface="Montserrat" panose="020B0604020202020204" charset="-18"/>
              </a:rPr>
              <a:t>The official document on the Polish energy policy up to 2050 makes it clear that coal will not disappear from the national energy mix.</a:t>
            </a:r>
            <a:r>
              <a:rPr lang="pl-PL" dirty="0">
                <a:solidFill>
                  <a:schemeClr val="tx1"/>
                </a:solidFill>
                <a:latin typeface="Montserrat" panose="020B0604020202020204" charset="-18"/>
              </a:rPr>
              <a:t> </a:t>
            </a:r>
            <a:r>
              <a:rPr lang="en-US" dirty="0">
                <a:solidFill>
                  <a:schemeClr val="tx1"/>
                </a:solidFill>
                <a:latin typeface="Montserrat" panose="020B0604020202020204" charset="-18"/>
                <a:ea typeface="Montserrat Light"/>
                <a:cs typeface="Montserrat Light"/>
                <a:sym typeface="Montserrat Light"/>
              </a:rPr>
              <a:t>Poland</a:t>
            </a:r>
            <a:r>
              <a:rPr lang="pl-PL" dirty="0">
                <a:solidFill>
                  <a:schemeClr val="tx1"/>
                </a:solidFill>
                <a:latin typeface="Montserrat" panose="020B0604020202020204" charset="-18"/>
                <a:ea typeface="Montserrat Light"/>
                <a:cs typeface="Montserrat Light"/>
                <a:sym typeface="Montserrat Light"/>
              </a:rPr>
              <a:t> </a:t>
            </a:r>
            <a:r>
              <a:rPr lang="pl-PL" dirty="0" err="1">
                <a:solidFill>
                  <a:schemeClr val="tx1"/>
                </a:solidFill>
                <a:latin typeface="Montserrat" panose="020B0604020202020204" charset="-18"/>
                <a:ea typeface="Montserrat Light"/>
                <a:cs typeface="Montserrat Light"/>
                <a:sym typeface="Montserrat Light"/>
              </a:rPr>
              <a:t>plans</a:t>
            </a:r>
            <a:r>
              <a:rPr lang="pl-PL" dirty="0">
                <a:solidFill>
                  <a:schemeClr val="tx1"/>
                </a:solidFill>
                <a:latin typeface="Montserrat" panose="020B0604020202020204" charset="-18"/>
                <a:ea typeface="Montserrat Light"/>
                <a:cs typeface="Montserrat Light"/>
                <a:sym typeface="Montserrat Light"/>
              </a:rPr>
              <a:t> to </a:t>
            </a:r>
            <a:r>
              <a:rPr lang="en-US" dirty="0">
                <a:solidFill>
                  <a:schemeClr val="tx1"/>
                </a:solidFill>
                <a:latin typeface="Montserrat" panose="020B0604020202020204" charset="-18"/>
                <a:ea typeface="Montserrat Light"/>
                <a:cs typeface="Montserrat Light"/>
                <a:sym typeface="Montserrat Light"/>
              </a:rPr>
              <a:t>reduce coal consumption to </a:t>
            </a:r>
            <a:r>
              <a:rPr lang="en" dirty="0">
                <a:solidFill>
                  <a:schemeClr val="tx1"/>
                </a:solidFill>
                <a:latin typeface="Montserrat" panose="020B0604020202020204" charset="-18"/>
              </a:rPr>
              <a:t>about </a:t>
            </a:r>
            <a:r>
              <a:rPr lang="en" dirty="0">
                <a:solidFill>
                  <a:srgbClr val="92D050"/>
                </a:solidFill>
                <a:latin typeface="Montserrat" panose="020B0604020202020204" charset="-18"/>
              </a:rPr>
              <a:t>57% in 2030 and decrease to 38% in 2050.</a:t>
            </a:r>
            <a:r>
              <a:rPr lang="pl-PL" dirty="0">
                <a:solidFill>
                  <a:srgbClr val="92D050"/>
                </a:solidFill>
                <a:latin typeface="Montserrat" panose="020B0604020202020204" charset="-18"/>
              </a:rPr>
              <a:t> </a:t>
            </a:r>
          </a:p>
          <a:p>
            <a:pPr marL="0" lvl="0" indent="0" algn="l" rtl="0">
              <a:lnSpc>
                <a:spcPct val="150000"/>
              </a:lnSpc>
              <a:spcBef>
                <a:spcPts val="0"/>
              </a:spcBef>
              <a:spcAft>
                <a:spcPts val="0"/>
              </a:spcAft>
              <a:buNone/>
            </a:pPr>
            <a:r>
              <a:rPr lang="en-US" dirty="0">
                <a:solidFill>
                  <a:srgbClr val="92D050"/>
                </a:solidFill>
                <a:latin typeface="Montserrat" panose="020B0604020202020204" charset="-18"/>
                <a:ea typeface="Montserrat Light"/>
                <a:cs typeface="Montserrat Light"/>
                <a:sym typeface="Montserrat Light"/>
              </a:rPr>
              <a:t>Poland intends to reduce support for mining regions, which will result in the cessation of the development of coal mines, which will result in a decrease in coal extraction and its consumption.</a:t>
            </a:r>
            <a:endParaRPr lang="pl-PL" dirty="0">
              <a:solidFill>
                <a:srgbClr val="92D050"/>
              </a:solidFill>
              <a:latin typeface="Montserrat" panose="020B0604020202020204" charset="-18"/>
              <a:sym typeface="Montserrat Ligh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0"/>
          <p:cNvPicPr preferRelativeResize="0"/>
          <p:nvPr/>
        </p:nvPicPr>
        <p:blipFill>
          <a:blip r:embed="rId3">
            <a:alphaModFix/>
          </a:blip>
          <a:stretch>
            <a:fillRect/>
          </a:stretch>
        </p:blipFill>
        <p:spPr>
          <a:xfrm>
            <a:off x="0" y="0"/>
            <a:ext cx="9143998" cy="5147694"/>
          </a:xfrm>
          <a:prstGeom prst="rect">
            <a:avLst/>
          </a:prstGeom>
          <a:noFill/>
          <a:ln>
            <a:noFill/>
          </a:ln>
        </p:spPr>
      </p:pic>
      <p:sp>
        <p:nvSpPr>
          <p:cNvPr id="102" name="Google Shape;102;p20"/>
          <p:cNvSpPr txBox="1"/>
          <p:nvPr/>
        </p:nvSpPr>
        <p:spPr>
          <a:xfrm>
            <a:off x="311700" y="1309869"/>
            <a:ext cx="8520600" cy="110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dirty="0">
                <a:solidFill>
                  <a:srgbClr val="FFFFFF"/>
                </a:solidFill>
                <a:latin typeface="Montserrat"/>
                <a:ea typeface="Montserrat"/>
                <a:cs typeface="Montserrat"/>
                <a:sym typeface="Montserrat"/>
              </a:rPr>
              <a:t>Role/ Responsibility in Continent</a:t>
            </a:r>
            <a:endParaRPr sz="2800" b="1" dirty="0">
              <a:solidFill>
                <a:srgbClr val="FFFFFF"/>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21"/>
          <p:cNvPicPr preferRelativeResize="0"/>
          <p:nvPr/>
        </p:nvPicPr>
        <p:blipFill rotWithShape="1">
          <a:blip r:embed="rId3">
            <a:alphaModFix/>
          </a:blip>
          <a:srcRect/>
          <a:stretch/>
        </p:blipFill>
        <p:spPr>
          <a:xfrm>
            <a:off x="-374" y="0"/>
            <a:ext cx="8303624" cy="5143499"/>
          </a:xfrm>
          <a:prstGeom prst="rect">
            <a:avLst/>
          </a:prstGeom>
          <a:noFill/>
          <a:ln>
            <a:noFill/>
          </a:ln>
        </p:spPr>
      </p:pic>
      <p:pic>
        <p:nvPicPr>
          <p:cNvPr id="108" name="Google Shape;108;p21"/>
          <p:cNvPicPr preferRelativeResize="0"/>
          <p:nvPr/>
        </p:nvPicPr>
        <p:blipFill rotWithShape="1">
          <a:blip r:embed="rId3">
            <a:alphaModFix/>
          </a:blip>
          <a:srcRect/>
          <a:stretch/>
        </p:blipFill>
        <p:spPr>
          <a:xfrm>
            <a:off x="-374" y="0"/>
            <a:ext cx="8303624" cy="5143499"/>
          </a:xfrm>
          <a:prstGeom prst="rect">
            <a:avLst/>
          </a:prstGeom>
          <a:noFill/>
          <a:ln>
            <a:noFill/>
          </a:ln>
        </p:spPr>
      </p:pic>
      <p:sp>
        <p:nvSpPr>
          <p:cNvPr id="109" name="Google Shape;109;p21"/>
          <p:cNvSpPr txBox="1"/>
          <p:nvPr/>
        </p:nvSpPr>
        <p:spPr>
          <a:xfrm>
            <a:off x="2708475" y="180425"/>
            <a:ext cx="6380700" cy="666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b="1" dirty="0">
                <a:solidFill>
                  <a:srgbClr val="7FC9A6"/>
                </a:solidFill>
                <a:latin typeface="Bitter"/>
                <a:ea typeface="Bitter"/>
                <a:cs typeface="Bitter"/>
                <a:sym typeface="Bitter"/>
              </a:rPr>
              <a:t>Roles of </a:t>
            </a:r>
            <a:r>
              <a:rPr lang="pl-PL" sz="2400" b="1" dirty="0">
                <a:solidFill>
                  <a:srgbClr val="7FC9A6"/>
                </a:solidFill>
                <a:latin typeface="Bitter"/>
                <a:ea typeface="Bitter"/>
                <a:cs typeface="Bitter"/>
                <a:sym typeface="Bitter"/>
              </a:rPr>
              <a:t>Poland </a:t>
            </a:r>
            <a:r>
              <a:rPr lang="en" sz="2400" b="1" dirty="0">
                <a:solidFill>
                  <a:srgbClr val="7FC9A6"/>
                </a:solidFill>
                <a:latin typeface="Bitter"/>
                <a:ea typeface="Bitter"/>
                <a:cs typeface="Bitter"/>
                <a:sym typeface="Bitter"/>
              </a:rPr>
              <a:t>within the continent</a:t>
            </a:r>
            <a:endParaRPr sz="2400" dirty="0">
              <a:solidFill>
                <a:srgbClr val="444444"/>
              </a:solidFill>
              <a:latin typeface="Montserrat ExtraBold"/>
              <a:ea typeface="Montserrat ExtraBold"/>
              <a:cs typeface="Montserrat ExtraBold"/>
              <a:sym typeface="Montserrat ExtraBold"/>
            </a:endParaRPr>
          </a:p>
        </p:txBody>
      </p:sp>
      <p:sp>
        <p:nvSpPr>
          <p:cNvPr id="3" name="pole tekstowe 2">
            <a:extLst>
              <a:ext uri="{FF2B5EF4-FFF2-40B4-BE49-F238E27FC236}">
                <a16:creationId xmlns:a16="http://schemas.microsoft.com/office/drawing/2014/main" id="{29C251B8-C32A-41F9-8670-BFC4DF4260A7}"/>
              </a:ext>
            </a:extLst>
          </p:cNvPr>
          <p:cNvSpPr txBox="1"/>
          <p:nvPr/>
        </p:nvSpPr>
        <p:spPr>
          <a:xfrm>
            <a:off x="2708475" y="752936"/>
            <a:ext cx="6075760" cy="4508927"/>
          </a:xfrm>
          <a:prstGeom prst="rect">
            <a:avLst/>
          </a:prstGeom>
          <a:noFill/>
        </p:spPr>
        <p:txBody>
          <a:bodyPr wrap="square" rtlCol="0">
            <a:spAutoFit/>
          </a:bodyPr>
          <a:lstStyle/>
          <a:p>
            <a:pPr>
              <a:lnSpc>
                <a:spcPct val="150000"/>
              </a:lnSpc>
            </a:pPr>
            <a:r>
              <a:rPr lang="en-US" dirty="0">
                <a:latin typeface="Montserrat" panose="020B0604020202020204" charset="-18"/>
              </a:rPr>
              <a:t>Poland volunteered to organize the Summit at home and was granted this right. Hosting and leading the </a:t>
            </a:r>
            <a:r>
              <a:rPr lang="en-US" dirty="0">
                <a:solidFill>
                  <a:srgbClr val="92D050"/>
                </a:solidFill>
                <a:latin typeface="Montserrat" panose="020B0604020202020204" charset="-18"/>
              </a:rPr>
              <a:t>COP24 in Katowice</a:t>
            </a:r>
            <a:r>
              <a:rPr lang="en-US" dirty="0">
                <a:latin typeface="Montserrat" panose="020B0604020202020204" charset="-18"/>
              </a:rPr>
              <a:t>, it represents the East European group for the third time. The first Summit in Poland took place in Poznan in 2008 and Warsaw in 2013.</a:t>
            </a:r>
            <a:r>
              <a:rPr lang="pl-PL" dirty="0">
                <a:latin typeface="Montserrat" panose="020B0604020202020204" charset="-18"/>
              </a:rPr>
              <a:t> </a:t>
            </a:r>
          </a:p>
          <a:p>
            <a:pPr>
              <a:lnSpc>
                <a:spcPct val="150000"/>
              </a:lnSpc>
            </a:pPr>
            <a:r>
              <a:rPr lang="en-US" dirty="0">
                <a:latin typeface="Montserrat" panose="020B0604020202020204" charset="-18"/>
              </a:rPr>
              <a:t>Between </a:t>
            </a:r>
            <a:r>
              <a:rPr lang="en-US" dirty="0">
                <a:solidFill>
                  <a:srgbClr val="92D050"/>
                </a:solidFill>
                <a:latin typeface="Montserrat" panose="020B0604020202020204" charset="-18"/>
              </a:rPr>
              <a:t>2nd and 14th of December 201</a:t>
            </a:r>
            <a:r>
              <a:rPr lang="pl-PL" dirty="0">
                <a:solidFill>
                  <a:srgbClr val="92D050"/>
                </a:solidFill>
                <a:latin typeface="Montserrat" panose="020B0604020202020204" charset="-18"/>
              </a:rPr>
              <a:t>8</a:t>
            </a:r>
            <a:r>
              <a:rPr lang="en-US" dirty="0">
                <a:solidFill>
                  <a:srgbClr val="92D050"/>
                </a:solidFill>
                <a:latin typeface="Montserrat" panose="020B0604020202020204" charset="-18"/>
              </a:rPr>
              <a:t> </a:t>
            </a:r>
            <a:r>
              <a:rPr lang="en-US" dirty="0">
                <a:latin typeface="Montserrat" panose="020B0604020202020204" charset="-18"/>
              </a:rPr>
              <a:t>24th session of Conference of Parties to the United Nation Framework Convention on Climate Change was held in Katowice. During those two weeks almost 23 000 participants, including representatives of Parties, non-governmental organizations and media participated in negotiation process to prepare package of decisions with set of rules needed to implement </a:t>
            </a:r>
            <a:r>
              <a:rPr lang="en-US" dirty="0">
                <a:solidFill>
                  <a:srgbClr val="92D050"/>
                </a:solidFill>
                <a:latin typeface="Montserrat" panose="020B0604020202020204" charset="-18"/>
              </a:rPr>
              <a:t>the Paris Agreement. </a:t>
            </a:r>
            <a:endParaRPr lang="pl-PL" dirty="0">
              <a:solidFill>
                <a:srgbClr val="92D050"/>
              </a:solidFill>
              <a:latin typeface="Montserrat" panose="020B0604020202020204" charset="-18"/>
            </a:endParaRPr>
          </a:p>
          <a:p>
            <a:endParaRPr lang="pl-PL"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2"/>
          <p:cNvPicPr preferRelativeResize="0"/>
          <p:nvPr/>
        </p:nvPicPr>
        <p:blipFill>
          <a:blip r:embed="rId3">
            <a:alphaModFix/>
          </a:blip>
          <a:stretch>
            <a:fillRect/>
          </a:stretch>
        </p:blipFill>
        <p:spPr>
          <a:xfrm>
            <a:off x="0" y="0"/>
            <a:ext cx="9143998" cy="5147694"/>
          </a:xfrm>
          <a:prstGeom prst="rect">
            <a:avLst/>
          </a:prstGeom>
          <a:noFill/>
          <a:ln>
            <a:noFill/>
          </a:ln>
        </p:spPr>
      </p:pic>
      <p:sp>
        <p:nvSpPr>
          <p:cNvPr id="116" name="Google Shape;116;p22"/>
          <p:cNvSpPr txBox="1"/>
          <p:nvPr/>
        </p:nvSpPr>
        <p:spPr>
          <a:xfrm>
            <a:off x="311700" y="1309869"/>
            <a:ext cx="8520600" cy="110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FFFFFF"/>
                </a:solidFill>
                <a:latin typeface="Montserrat"/>
                <a:ea typeface="Montserrat"/>
                <a:cs typeface="Montserrat"/>
                <a:sym typeface="Montserrat"/>
              </a:rPr>
              <a:t>Youth Action</a:t>
            </a:r>
            <a:endParaRPr sz="2800" b="1">
              <a:solidFill>
                <a:srgbClr val="FFFFFF"/>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3"/>
          <p:cNvPicPr preferRelativeResize="0"/>
          <p:nvPr/>
        </p:nvPicPr>
        <p:blipFill rotWithShape="1">
          <a:blip r:embed="rId3">
            <a:alphaModFix/>
          </a:blip>
          <a:srcRect r="2695"/>
          <a:stretch/>
        </p:blipFill>
        <p:spPr>
          <a:xfrm>
            <a:off x="251150" y="0"/>
            <a:ext cx="8892848" cy="5143499"/>
          </a:xfrm>
          <a:prstGeom prst="rect">
            <a:avLst/>
          </a:prstGeom>
          <a:noFill/>
          <a:ln>
            <a:noFill/>
          </a:ln>
        </p:spPr>
      </p:pic>
      <p:sp>
        <p:nvSpPr>
          <p:cNvPr id="122" name="Google Shape;122;p23"/>
          <p:cNvSpPr txBox="1"/>
          <p:nvPr/>
        </p:nvSpPr>
        <p:spPr>
          <a:xfrm>
            <a:off x="251150" y="124725"/>
            <a:ext cx="6072600" cy="10122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400" b="1">
                <a:solidFill>
                  <a:srgbClr val="7FC9A6"/>
                </a:solidFill>
                <a:latin typeface="Bitter"/>
                <a:ea typeface="Bitter"/>
                <a:cs typeface="Bitter"/>
                <a:sym typeface="Bitter"/>
              </a:rPr>
              <a:t>YOUTH can best help our government meet the NDCs by...</a:t>
            </a:r>
            <a:endParaRPr sz="1500">
              <a:solidFill>
                <a:srgbClr val="444444"/>
              </a:solidFill>
              <a:latin typeface="Montserrat ExtraBold"/>
              <a:ea typeface="Montserrat ExtraBold"/>
              <a:cs typeface="Montserrat ExtraBold"/>
              <a:sym typeface="Montserrat ExtraBold"/>
            </a:endParaRPr>
          </a:p>
        </p:txBody>
      </p:sp>
      <p:sp>
        <p:nvSpPr>
          <p:cNvPr id="123" name="Google Shape;123;p23"/>
          <p:cNvSpPr txBox="1"/>
          <p:nvPr/>
        </p:nvSpPr>
        <p:spPr>
          <a:xfrm>
            <a:off x="251150" y="1334062"/>
            <a:ext cx="6305700" cy="3612300"/>
          </a:xfrm>
          <a:prstGeom prst="rect">
            <a:avLst/>
          </a:prstGeom>
          <a:noFill/>
          <a:ln>
            <a:noFill/>
          </a:ln>
        </p:spPr>
        <p:txBody>
          <a:bodyPr spcFirstLastPara="1" wrap="square" lIns="91425" tIns="91425" rIns="91425" bIns="91425" anchor="t" anchorCtr="0">
            <a:noAutofit/>
          </a:bodyPr>
          <a:lstStyle/>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r>
              <a:rPr lang="pl-PL" dirty="0">
                <a:solidFill>
                  <a:schemeClr val="tx1"/>
                </a:solidFill>
                <a:latin typeface="Montserrat" panose="020B0604020202020204" charset="-18"/>
                <a:ea typeface="Montserrat Light"/>
                <a:cs typeface="Montserrat Light"/>
                <a:sym typeface="Montserrat Light"/>
              </a:rPr>
              <a:t>R</a:t>
            </a:r>
            <a:r>
              <a:rPr lang="en-US" dirty="0">
                <a:solidFill>
                  <a:schemeClr val="tx1"/>
                </a:solidFill>
                <a:latin typeface="Montserrat" panose="020B0604020202020204" charset="-18"/>
                <a:ea typeface="Montserrat Light"/>
                <a:cs typeface="Montserrat Light"/>
                <a:sym typeface="Montserrat Light"/>
              </a:rPr>
              <a:t>ais</a:t>
            </a:r>
            <a:r>
              <a:rPr lang="pl-PL" dirty="0" err="1">
                <a:solidFill>
                  <a:schemeClr val="tx1"/>
                </a:solidFill>
                <a:latin typeface="Montserrat" panose="020B0604020202020204" charset="-18"/>
                <a:ea typeface="Montserrat Light"/>
                <a:cs typeface="Montserrat Light"/>
                <a:sym typeface="Montserrat Light"/>
              </a:rPr>
              <a:t>ing</a:t>
            </a:r>
            <a:r>
              <a:rPr lang="en-US" dirty="0">
                <a:solidFill>
                  <a:schemeClr val="tx1"/>
                </a:solidFill>
                <a:latin typeface="Montserrat" panose="020B0604020202020204" charset="-18"/>
                <a:ea typeface="Montserrat Light"/>
                <a:cs typeface="Montserrat Light"/>
                <a:sym typeface="Montserrat Light"/>
              </a:rPr>
              <a:t> awareness </a:t>
            </a:r>
            <a:r>
              <a:rPr lang="en-US" dirty="0" err="1">
                <a:solidFill>
                  <a:schemeClr val="tx1"/>
                </a:solidFill>
                <a:latin typeface="Montserrat" panose="020B0604020202020204" charset="-18"/>
                <a:ea typeface="Montserrat Light"/>
                <a:cs typeface="Montserrat Light"/>
                <a:sym typeface="Montserrat Light"/>
              </a:rPr>
              <a:t>amoung</a:t>
            </a:r>
            <a:r>
              <a:rPr lang="en-US" dirty="0">
                <a:solidFill>
                  <a:schemeClr val="tx1"/>
                </a:solidFill>
                <a:latin typeface="Montserrat" panose="020B0604020202020204" charset="-18"/>
                <a:ea typeface="Montserrat Light"/>
                <a:cs typeface="Montserrat Light"/>
                <a:sym typeface="Montserrat Light"/>
              </a:rPr>
              <a:t> </a:t>
            </a:r>
            <a:r>
              <a:rPr lang="en-US" dirty="0" err="1">
                <a:solidFill>
                  <a:schemeClr val="tx1"/>
                </a:solidFill>
                <a:latin typeface="Montserrat" panose="020B0604020202020204" charset="-18"/>
                <a:ea typeface="Montserrat Light"/>
                <a:cs typeface="Montserrat Light"/>
                <a:sym typeface="Montserrat Light"/>
              </a:rPr>
              <a:t>teenangers</a:t>
            </a:r>
            <a:r>
              <a:rPr lang="en-US" dirty="0">
                <a:solidFill>
                  <a:schemeClr val="tx1"/>
                </a:solidFill>
                <a:latin typeface="Montserrat" panose="020B0604020202020204" charset="-18"/>
                <a:ea typeface="Montserrat Light"/>
                <a:cs typeface="Montserrat Light"/>
                <a:sym typeface="Montserrat Light"/>
              </a:rPr>
              <a:t> by e.g. presentations, leaflets or posters showing this climate problem </a:t>
            </a:r>
            <a:endParaRPr lang="pl-PL" dirty="0">
              <a:solidFill>
                <a:schemeClr val="tx1"/>
              </a:solidFill>
              <a:latin typeface="Montserrat" panose="020B0604020202020204" charset="-18"/>
              <a:ea typeface="Montserrat Light"/>
              <a:cs typeface="Montserrat Light"/>
              <a:sym typeface="Montserrat Light"/>
            </a:endParaRPr>
          </a:p>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r>
              <a:rPr lang="en-US" dirty="0">
                <a:solidFill>
                  <a:srgbClr val="444444"/>
                </a:solidFill>
                <a:highlight>
                  <a:schemeClr val="lt1"/>
                </a:highlight>
                <a:latin typeface="Montserrat" panose="020B0604020202020204" charset="-18"/>
              </a:rPr>
              <a:t>Doing school projects about these kinds of issues;</a:t>
            </a:r>
            <a:endParaRPr lang="pl-PL" dirty="0">
              <a:solidFill>
                <a:srgbClr val="444444"/>
              </a:solidFill>
              <a:highlight>
                <a:schemeClr val="lt1"/>
              </a:highlight>
              <a:latin typeface="Montserrat" panose="020B0604020202020204" charset="-18"/>
            </a:endParaRPr>
          </a:p>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r>
              <a:rPr lang="pl-PL" dirty="0">
                <a:solidFill>
                  <a:schemeClr val="tx1"/>
                </a:solidFill>
                <a:latin typeface="Montserrat" panose="020B0604020202020204" charset="-18"/>
                <a:ea typeface="Montserrat Light"/>
                <a:cs typeface="Montserrat Light"/>
                <a:sym typeface="Montserrat Light"/>
              </a:rPr>
              <a:t>P</a:t>
            </a:r>
            <a:r>
              <a:rPr lang="en-US" dirty="0" err="1">
                <a:solidFill>
                  <a:schemeClr val="tx1"/>
                </a:solidFill>
                <a:latin typeface="Montserrat" panose="020B0604020202020204" charset="-18"/>
                <a:ea typeface="Montserrat Light"/>
                <a:cs typeface="Montserrat Light"/>
                <a:sym typeface="Montserrat Light"/>
              </a:rPr>
              <a:t>romoting</a:t>
            </a:r>
            <a:r>
              <a:rPr lang="en-US" dirty="0">
                <a:solidFill>
                  <a:schemeClr val="tx1"/>
                </a:solidFill>
                <a:latin typeface="Montserrat" panose="020B0604020202020204" charset="-18"/>
                <a:ea typeface="Montserrat Light"/>
                <a:cs typeface="Montserrat Light"/>
                <a:sym typeface="Montserrat Light"/>
              </a:rPr>
              <a:t> ecological lifestyle (</a:t>
            </a:r>
            <a:r>
              <a:rPr lang="pl-PL" dirty="0">
                <a:solidFill>
                  <a:schemeClr val="tx1"/>
                </a:solidFill>
                <a:latin typeface="Montserrat" panose="020B0604020202020204" charset="-18"/>
                <a:ea typeface="Montserrat Light"/>
                <a:cs typeface="Montserrat Light"/>
                <a:sym typeface="Montserrat Light"/>
              </a:rPr>
              <a:t>in </a:t>
            </a:r>
            <a:r>
              <a:rPr lang="pl-PL" dirty="0" err="1">
                <a:solidFill>
                  <a:schemeClr val="tx1"/>
                </a:solidFill>
                <a:latin typeface="Montserrat" panose="020B0604020202020204" charset="-18"/>
                <a:ea typeface="Montserrat Light"/>
                <a:cs typeface="Montserrat Light"/>
                <a:sym typeface="Montserrat Light"/>
              </a:rPr>
              <a:t>current</a:t>
            </a:r>
            <a:r>
              <a:rPr lang="pl-PL" dirty="0">
                <a:solidFill>
                  <a:schemeClr val="tx1"/>
                </a:solidFill>
                <a:latin typeface="Montserrat" panose="020B0604020202020204" charset="-18"/>
                <a:ea typeface="Montserrat Light"/>
                <a:cs typeface="Montserrat Light"/>
                <a:sym typeface="Montserrat Light"/>
              </a:rPr>
              <a:t> </a:t>
            </a:r>
            <a:r>
              <a:rPr lang="pl-PL" dirty="0" err="1">
                <a:solidFill>
                  <a:schemeClr val="tx1"/>
                </a:solidFill>
                <a:latin typeface="Montserrat" panose="020B0604020202020204" charset="-18"/>
                <a:ea typeface="Montserrat Light"/>
                <a:cs typeface="Montserrat Light"/>
                <a:sym typeface="Montserrat Light"/>
              </a:rPr>
              <a:t>situation</a:t>
            </a:r>
            <a:r>
              <a:rPr lang="pl-PL" dirty="0">
                <a:solidFill>
                  <a:schemeClr val="tx1"/>
                </a:solidFill>
                <a:latin typeface="Montserrat" panose="020B0604020202020204" charset="-18"/>
                <a:ea typeface="Montserrat Light"/>
                <a:cs typeface="Montserrat Light"/>
                <a:sym typeface="Montserrat Light"/>
              </a:rPr>
              <a:t> </a:t>
            </a:r>
            <a:r>
              <a:rPr lang="pl-PL" dirty="0" err="1">
                <a:solidFill>
                  <a:schemeClr val="tx1"/>
                </a:solidFill>
                <a:latin typeface="Montserrat" panose="020B0604020202020204" charset="-18"/>
                <a:ea typeface="Montserrat Light"/>
                <a:cs typeface="Montserrat Light"/>
                <a:sym typeface="Montserrat Light"/>
              </a:rPr>
              <a:t>e.g</a:t>
            </a:r>
            <a:r>
              <a:rPr lang="pl-PL" dirty="0">
                <a:solidFill>
                  <a:schemeClr val="tx1"/>
                </a:solidFill>
                <a:latin typeface="Montserrat" panose="020B0604020202020204" charset="-18"/>
                <a:ea typeface="Montserrat Light"/>
                <a:cs typeface="Montserrat Light"/>
                <a:sym typeface="Montserrat Light"/>
              </a:rPr>
              <a:t> on </a:t>
            </a:r>
            <a:r>
              <a:rPr lang="en-US" dirty="0">
                <a:solidFill>
                  <a:schemeClr val="tx1"/>
                </a:solidFill>
                <a:latin typeface="Montserrat" panose="020B0604020202020204" charset="-18"/>
                <a:ea typeface="Montserrat Light"/>
                <a:cs typeface="Montserrat Light"/>
                <a:sym typeface="Montserrat Light"/>
              </a:rPr>
              <a:t>on social media)</a:t>
            </a:r>
            <a:r>
              <a:rPr lang="pl-PL" dirty="0">
                <a:solidFill>
                  <a:schemeClr val="tx1"/>
                </a:solidFill>
                <a:latin typeface="Montserrat" panose="020B0604020202020204" charset="-18"/>
                <a:ea typeface="Montserrat Light"/>
                <a:cs typeface="Montserrat Light"/>
                <a:sym typeface="Montserrat Light"/>
              </a:rPr>
              <a:t>;</a:t>
            </a:r>
            <a:endParaRPr lang="pl-PL" dirty="0">
              <a:solidFill>
                <a:schemeClr val="tx1"/>
              </a:solidFill>
              <a:highlight>
                <a:schemeClr val="lt1"/>
              </a:highlight>
              <a:latin typeface="Montserrat" panose="020B0604020202020204" charset="-18"/>
            </a:endParaRPr>
          </a:p>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r>
              <a:rPr lang="pl-PL" dirty="0" err="1">
                <a:solidFill>
                  <a:schemeClr val="tx1"/>
                </a:solidFill>
                <a:highlight>
                  <a:schemeClr val="lt1"/>
                </a:highlight>
                <a:latin typeface="Montserrat" panose="020B0604020202020204" charset="-18"/>
              </a:rPr>
              <a:t>Planting</a:t>
            </a:r>
            <a:r>
              <a:rPr lang="pl-PL" dirty="0">
                <a:solidFill>
                  <a:schemeClr val="tx1"/>
                </a:solidFill>
                <a:highlight>
                  <a:schemeClr val="lt1"/>
                </a:highlight>
                <a:latin typeface="Montserrat" panose="020B0604020202020204" charset="-18"/>
              </a:rPr>
              <a:t> </a:t>
            </a:r>
            <a:r>
              <a:rPr lang="pl-PL" dirty="0" err="1">
                <a:solidFill>
                  <a:schemeClr val="tx1"/>
                </a:solidFill>
                <a:highlight>
                  <a:schemeClr val="lt1"/>
                </a:highlight>
                <a:latin typeface="Montserrat" panose="020B0604020202020204" charset="-18"/>
              </a:rPr>
              <a:t>trees</a:t>
            </a:r>
            <a:r>
              <a:rPr lang="pl-PL" dirty="0">
                <a:solidFill>
                  <a:schemeClr val="tx1"/>
                </a:solidFill>
                <a:highlight>
                  <a:schemeClr val="lt1"/>
                </a:highlight>
                <a:latin typeface="Montserrat" panose="020B0604020202020204" charset="-18"/>
              </a:rPr>
              <a:t>;</a:t>
            </a:r>
          </a:p>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r>
              <a:rPr lang="pl-PL" dirty="0" err="1">
                <a:solidFill>
                  <a:schemeClr val="tx1"/>
                </a:solidFill>
                <a:highlight>
                  <a:schemeClr val="lt1"/>
                </a:highlight>
                <a:latin typeface="Montserrat" panose="020B0604020202020204" charset="-18"/>
              </a:rPr>
              <a:t>Garbage</a:t>
            </a:r>
            <a:r>
              <a:rPr lang="pl-PL" dirty="0">
                <a:solidFill>
                  <a:schemeClr val="tx1"/>
                </a:solidFill>
                <a:highlight>
                  <a:schemeClr val="lt1"/>
                </a:highlight>
                <a:latin typeface="Montserrat" panose="020B0604020202020204" charset="-18"/>
              </a:rPr>
              <a:t> </a:t>
            </a:r>
            <a:r>
              <a:rPr lang="pl-PL" dirty="0" err="1">
                <a:solidFill>
                  <a:schemeClr val="tx1"/>
                </a:solidFill>
                <a:highlight>
                  <a:schemeClr val="lt1"/>
                </a:highlight>
                <a:latin typeface="Montserrat" panose="020B0604020202020204" charset="-18"/>
              </a:rPr>
              <a:t>segregation</a:t>
            </a:r>
            <a:r>
              <a:rPr lang="pl-PL" dirty="0">
                <a:solidFill>
                  <a:schemeClr val="tx1"/>
                </a:solidFill>
                <a:highlight>
                  <a:schemeClr val="lt1"/>
                </a:highlight>
                <a:latin typeface="Montserrat" panose="020B0604020202020204" charset="-18"/>
              </a:rPr>
              <a:t>;</a:t>
            </a:r>
          </a:p>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r>
              <a:rPr lang="pl-PL" dirty="0">
                <a:solidFill>
                  <a:schemeClr val="tx1"/>
                </a:solidFill>
                <a:highlight>
                  <a:schemeClr val="lt1"/>
                </a:highlight>
                <a:latin typeface="Montserrat" panose="020B0604020202020204" charset="-18"/>
              </a:rPr>
              <a:t>Using </a:t>
            </a:r>
            <a:r>
              <a:rPr lang="pl-PL" dirty="0" err="1">
                <a:solidFill>
                  <a:schemeClr val="tx1"/>
                </a:solidFill>
                <a:highlight>
                  <a:schemeClr val="lt1"/>
                </a:highlight>
                <a:latin typeface="Montserrat" panose="020B0604020202020204" charset="-18"/>
              </a:rPr>
              <a:t>bikes</a:t>
            </a:r>
            <a:r>
              <a:rPr lang="pl-PL" dirty="0">
                <a:solidFill>
                  <a:schemeClr val="tx1"/>
                </a:solidFill>
                <a:highlight>
                  <a:schemeClr val="lt1"/>
                </a:highlight>
                <a:latin typeface="Montserrat" panose="020B0604020202020204" charset="-18"/>
              </a:rPr>
              <a:t> </a:t>
            </a:r>
            <a:r>
              <a:rPr lang="pl-PL" dirty="0" err="1">
                <a:solidFill>
                  <a:schemeClr val="tx1"/>
                </a:solidFill>
                <a:highlight>
                  <a:schemeClr val="lt1"/>
                </a:highlight>
                <a:latin typeface="Montserrat" panose="020B0604020202020204" charset="-18"/>
              </a:rPr>
              <a:t>or</a:t>
            </a:r>
            <a:r>
              <a:rPr lang="pl-PL" dirty="0">
                <a:solidFill>
                  <a:schemeClr val="tx1"/>
                </a:solidFill>
                <a:highlight>
                  <a:schemeClr val="lt1"/>
                </a:highlight>
                <a:latin typeface="Montserrat" panose="020B0604020202020204" charset="-18"/>
              </a:rPr>
              <a:t> public </a:t>
            </a:r>
            <a:r>
              <a:rPr lang="pl-PL" dirty="0" err="1">
                <a:solidFill>
                  <a:schemeClr val="tx1"/>
                </a:solidFill>
                <a:highlight>
                  <a:schemeClr val="lt1"/>
                </a:highlight>
                <a:latin typeface="Montserrat" panose="020B0604020202020204" charset="-18"/>
              </a:rPr>
              <a:t>means</a:t>
            </a:r>
            <a:r>
              <a:rPr lang="pl-PL" dirty="0">
                <a:solidFill>
                  <a:schemeClr val="tx1"/>
                </a:solidFill>
                <a:highlight>
                  <a:schemeClr val="lt1"/>
                </a:highlight>
                <a:latin typeface="Montserrat" panose="020B0604020202020204" charset="-18"/>
              </a:rPr>
              <a:t> transport </a:t>
            </a:r>
            <a:r>
              <a:rPr lang="pl-PL" dirty="0" err="1">
                <a:solidFill>
                  <a:schemeClr val="tx1"/>
                </a:solidFill>
                <a:highlight>
                  <a:schemeClr val="lt1"/>
                </a:highlight>
                <a:latin typeface="Montserrat" panose="020B0604020202020204" charset="-18"/>
              </a:rPr>
              <a:t>rather</a:t>
            </a:r>
            <a:r>
              <a:rPr lang="pl-PL" dirty="0">
                <a:solidFill>
                  <a:schemeClr val="tx1"/>
                </a:solidFill>
                <a:highlight>
                  <a:schemeClr val="lt1"/>
                </a:highlight>
                <a:latin typeface="Montserrat" panose="020B0604020202020204" charset="-18"/>
              </a:rPr>
              <a:t> </a:t>
            </a:r>
            <a:r>
              <a:rPr lang="pl-PL" dirty="0" err="1">
                <a:solidFill>
                  <a:schemeClr val="tx1"/>
                </a:solidFill>
                <a:highlight>
                  <a:schemeClr val="lt1"/>
                </a:highlight>
                <a:latin typeface="Montserrat" panose="020B0604020202020204" charset="-18"/>
              </a:rPr>
              <a:t>than</a:t>
            </a:r>
            <a:r>
              <a:rPr lang="pl-PL" dirty="0">
                <a:solidFill>
                  <a:schemeClr val="tx1"/>
                </a:solidFill>
                <a:highlight>
                  <a:schemeClr val="lt1"/>
                </a:highlight>
                <a:latin typeface="Montserrat" panose="020B0604020202020204" charset="-18"/>
              </a:rPr>
              <a:t> </a:t>
            </a:r>
            <a:r>
              <a:rPr lang="pl-PL" dirty="0" err="1">
                <a:solidFill>
                  <a:schemeClr val="tx1"/>
                </a:solidFill>
                <a:highlight>
                  <a:schemeClr val="lt1"/>
                </a:highlight>
                <a:latin typeface="Montserrat" panose="020B0604020202020204" charset="-18"/>
              </a:rPr>
              <a:t>cars</a:t>
            </a:r>
            <a:r>
              <a:rPr lang="pl-PL" dirty="0">
                <a:solidFill>
                  <a:schemeClr val="tx1"/>
                </a:solidFill>
                <a:highlight>
                  <a:schemeClr val="lt1"/>
                </a:highlight>
                <a:latin typeface="Montserrat" panose="020B0604020202020204" charset="-18"/>
              </a:rPr>
              <a:t>;</a:t>
            </a:r>
          </a:p>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endParaRPr lang="pl-PL" dirty="0">
              <a:solidFill>
                <a:srgbClr val="444444"/>
              </a:solidFill>
              <a:highlight>
                <a:schemeClr val="lt1"/>
              </a:highlight>
              <a:latin typeface="+mn-lt"/>
            </a:endParaRPr>
          </a:p>
          <a:p>
            <a:pPr marL="368300" lvl="0" indent="-285750" algn="l" rtl="0">
              <a:lnSpc>
                <a:spcPct val="150000"/>
              </a:lnSpc>
              <a:spcBef>
                <a:spcPts val="0"/>
              </a:spcBef>
              <a:spcAft>
                <a:spcPts val="0"/>
              </a:spcAft>
              <a:buClr>
                <a:srgbClr val="444444"/>
              </a:buClr>
              <a:buSzPts val="2300"/>
              <a:buFont typeface="Arial" panose="020B0604020202020204" pitchFamily="34" charset="0"/>
              <a:buChar char="•"/>
            </a:pPr>
            <a:endParaRPr lang="pl-PL" dirty="0">
              <a:solidFill>
                <a:srgbClr val="444444"/>
              </a:solidFill>
              <a:highlight>
                <a:schemeClr val="lt1"/>
              </a:highlight>
            </a:endParaRPr>
          </a:p>
          <a:p>
            <a:pPr marL="457200" lvl="0" indent="-374650" algn="l" rtl="0">
              <a:lnSpc>
                <a:spcPct val="150000"/>
              </a:lnSpc>
              <a:spcBef>
                <a:spcPts val="0"/>
              </a:spcBef>
              <a:spcAft>
                <a:spcPts val="0"/>
              </a:spcAft>
              <a:buClr>
                <a:srgbClr val="444444"/>
              </a:buClr>
              <a:buSzPts val="2300"/>
              <a:buChar char="●"/>
            </a:pPr>
            <a:endParaRPr dirty="0">
              <a:solidFill>
                <a:srgbClr val="444444"/>
              </a:solidFill>
              <a:highlight>
                <a:schemeClr val="lt1"/>
              </a:highlight>
            </a:endParaRPr>
          </a:p>
        </p:txBody>
      </p:sp>
      <p:pic>
        <p:nvPicPr>
          <p:cNvPr id="124" name="Google Shape;124;p23" descr="Icoon voor Geverifieerd door de community"/>
          <p:cNvPicPr preferRelativeResize="0"/>
          <p:nvPr/>
        </p:nvPicPr>
        <p:blipFill>
          <a:blip r:embed="rId4">
            <a:alphaModFix/>
          </a:blip>
          <a:stretch>
            <a:fillRect/>
          </a:stretch>
        </p:blipFill>
        <p:spPr>
          <a:xfrm rot="10800000">
            <a:off x="-3107300" y="1136925"/>
            <a:ext cx="53650" cy="53650"/>
          </a:xfrm>
          <a:prstGeom prst="rect">
            <a:avLst/>
          </a:prstGeom>
          <a:noFill/>
          <a:ln>
            <a:noFill/>
          </a:ln>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32"/>
          <p:cNvPicPr preferRelativeResize="0"/>
          <p:nvPr/>
        </p:nvPicPr>
        <p:blipFill>
          <a:blip r:embed="rId3">
            <a:alphaModFix/>
          </a:blip>
          <a:stretch>
            <a:fillRect/>
          </a:stretch>
        </p:blipFill>
        <p:spPr>
          <a:xfrm>
            <a:off x="0" y="0"/>
            <a:ext cx="9143998" cy="5147694"/>
          </a:xfrm>
          <a:prstGeom prst="rect">
            <a:avLst/>
          </a:prstGeom>
          <a:noFill/>
          <a:ln>
            <a:noFill/>
          </a:ln>
        </p:spPr>
      </p:pic>
      <p:sp>
        <p:nvSpPr>
          <p:cNvPr id="190" name="Google Shape;190;p32"/>
          <p:cNvSpPr txBox="1"/>
          <p:nvPr/>
        </p:nvSpPr>
        <p:spPr>
          <a:xfrm>
            <a:off x="311700" y="131575"/>
            <a:ext cx="8520600" cy="58994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dirty="0">
                <a:solidFill>
                  <a:srgbClr val="FFFFFF"/>
                </a:solidFill>
                <a:latin typeface="Montserrat"/>
                <a:ea typeface="Montserrat"/>
                <a:cs typeface="Montserrat"/>
                <a:sym typeface="Montserrat"/>
              </a:rPr>
              <a:t>Thank you</a:t>
            </a:r>
            <a:endParaRPr sz="2800" b="1" dirty="0">
              <a:solidFill>
                <a:srgbClr val="FFFFFF"/>
              </a:solidFill>
              <a:latin typeface="Montserrat"/>
              <a:ea typeface="Montserrat"/>
              <a:cs typeface="Montserrat"/>
              <a:sym typeface="Montserrat"/>
            </a:endParaRPr>
          </a:p>
          <a:p>
            <a:pPr marL="0" lvl="0" indent="0" algn="ctr" rtl="0">
              <a:spcBef>
                <a:spcPts val="0"/>
              </a:spcBef>
              <a:spcAft>
                <a:spcPts val="0"/>
              </a:spcAft>
              <a:buNone/>
            </a:pPr>
            <a:endParaRPr sz="2800" b="1" dirty="0">
              <a:solidFill>
                <a:srgbClr val="FFFFFF"/>
              </a:solidFill>
              <a:latin typeface="Montserrat"/>
              <a:ea typeface="Montserrat"/>
              <a:cs typeface="Montserrat"/>
              <a:sym typeface="Montserrat"/>
            </a:endParaRPr>
          </a:p>
        </p:txBody>
      </p:sp>
      <p:sp>
        <p:nvSpPr>
          <p:cNvPr id="2" name="pole tekstowe 1">
            <a:extLst>
              <a:ext uri="{FF2B5EF4-FFF2-40B4-BE49-F238E27FC236}">
                <a16:creationId xmlns:a16="http://schemas.microsoft.com/office/drawing/2014/main" id="{E86E74F5-623C-4EB7-AC61-7C6B2EA82A59}"/>
              </a:ext>
            </a:extLst>
          </p:cNvPr>
          <p:cNvSpPr txBox="1"/>
          <p:nvPr/>
        </p:nvSpPr>
        <p:spPr>
          <a:xfrm>
            <a:off x="1371600" y="721519"/>
            <a:ext cx="3971925" cy="3077766"/>
          </a:xfrm>
          <a:prstGeom prst="rect">
            <a:avLst/>
          </a:prstGeom>
          <a:noFill/>
        </p:spPr>
        <p:txBody>
          <a:bodyPr wrap="square" rtlCol="0">
            <a:spAutoFit/>
          </a:bodyPr>
          <a:lstStyle/>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Paulina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Wiktoria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Agata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Amelia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Bogna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Emilia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Jagna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Ewa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Iga</a:t>
            </a:r>
          </a:p>
          <a:p>
            <a:endParaRPr lang="pl-PL" dirty="0"/>
          </a:p>
        </p:txBody>
      </p:sp>
      <p:sp>
        <p:nvSpPr>
          <p:cNvPr id="4" name="pole tekstowe 3">
            <a:extLst>
              <a:ext uri="{FF2B5EF4-FFF2-40B4-BE49-F238E27FC236}">
                <a16:creationId xmlns:a16="http://schemas.microsoft.com/office/drawing/2014/main" id="{F5D471F0-3860-4B8D-A0F6-F3951E06896B}"/>
              </a:ext>
            </a:extLst>
          </p:cNvPr>
          <p:cNvSpPr txBox="1"/>
          <p:nvPr/>
        </p:nvSpPr>
        <p:spPr>
          <a:xfrm>
            <a:off x="3417094" y="717363"/>
            <a:ext cx="3971925" cy="2769989"/>
          </a:xfrm>
          <a:prstGeom prst="rect">
            <a:avLst/>
          </a:prstGeom>
          <a:noFill/>
        </p:spPr>
        <p:txBody>
          <a:bodyPr wrap="square" rtlCol="0">
            <a:spAutoFit/>
          </a:bodyPr>
          <a:lstStyle/>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Kajetan</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Kasia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Maria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Martyna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Mateusz</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Olga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Zuzanna</a:t>
            </a:r>
          </a:p>
          <a:p>
            <a:pPr marL="0" lvl="0" indent="0" algn="ctr" rtl="0">
              <a:spcBef>
                <a:spcPts val="0"/>
              </a:spcBef>
              <a:spcAft>
                <a:spcPts val="0"/>
              </a:spcAft>
              <a:buNone/>
            </a:pPr>
            <a:r>
              <a:rPr lang="pl-PL" sz="2000" b="1" dirty="0">
                <a:solidFill>
                  <a:srgbClr val="FFFFFF"/>
                </a:solidFill>
                <a:latin typeface="Montserrat"/>
                <a:ea typeface="Montserrat"/>
                <a:cs typeface="Montserrat"/>
                <a:sym typeface="Montserrat"/>
              </a:rPr>
              <a:t>Sonia</a:t>
            </a:r>
          </a:p>
          <a:p>
            <a:endParaRPr lang="pl-PL"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32"/>
          <p:cNvPicPr preferRelativeResize="0"/>
          <p:nvPr/>
        </p:nvPicPr>
        <p:blipFill>
          <a:blip r:embed="rId3">
            <a:alphaModFix/>
          </a:blip>
          <a:stretch>
            <a:fillRect/>
          </a:stretch>
        </p:blipFill>
        <p:spPr>
          <a:xfrm>
            <a:off x="0" y="0"/>
            <a:ext cx="9143998" cy="5147694"/>
          </a:xfrm>
          <a:prstGeom prst="rect">
            <a:avLst/>
          </a:prstGeom>
          <a:noFill/>
          <a:ln>
            <a:noFill/>
          </a:ln>
        </p:spPr>
      </p:pic>
      <p:sp>
        <p:nvSpPr>
          <p:cNvPr id="190" name="Google Shape;190;p32"/>
          <p:cNvSpPr txBox="1"/>
          <p:nvPr/>
        </p:nvSpPr>
        <p:spPr>
          <a:xfrm>
            <a:off x="311700" y="131575"/>
            <a:ext cx="8520600" cy="58994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l-PL" sz="2800" b="1" dirty="0" err="1">
                <a:solidFill>
                  <a:srgbClr val="FFFFFF"/>
                </a:solidFill>
                <a:latin typeface="Montserrat"/>
                <a:ea typeface="Montserrat"/>
                <a:cs typeface="Montserrat"/>
                <a:sym typeface="Montserrat"/>
              </a:rPr>
              <a:t>Resources</a:t>
            </a:r>
            <a:r>
              <a:rPr lang="pl-PL" sz="2800" b="1" dirty="0">
                <a:solidFill>
                  <a:srgbClr val="FFFFFF"/>
                </a:solidFill>
                <a:latin typeface="Montserrat"/>
                <a:ea typeface="Montserrat"/>
                <a:cs typeface="Montserrat"/>
                <a:sym typeface="Montserrat"/>
              </a:rPr>
              <a:t>:</a:t>
            </a:r>
            <a:endParaRPr sz="2800" b="1" dirty="0">
              <a:solidFill>
                <a:srgbClr val="FFFFFF"/>
              </a:solidFill>
              <a:latin typeface="Montserrat"/>
              <a:ea typeface="Montserrat"/>
              <a:cs typeface="Montserrat"/>
              <a:sym typeface="Montserrat"/>
            </a:endParaRPr>
          </a:p>
        </p:txBody>
      </p:sp>
      <p:sp>
        <p:nvSpPr>
          <p:cNvPr id="3" name="pole tekstowe 2">
            <a:extLst>
              <a:ext uri="{FF2B5EF4-FFF2-40B4-BE49-F238E27FC236}">
                <a16:creationId xmlns:a16="http://schemas.microsoft.com/office/drawing/2014/main" id="{FE8F22C7-AA68-46B0-B3DF-58BC21769106}"/>
              </a:ext>
            </a:extLst>
          </p:cNvPr>
          <p:cNvSpPr txBox="1"/>
          <p:nvPr/>
        </p:nvSpPr>
        <p:spPr>
          <a:xfrm>
            <a:off x="735807" y="771525"/>
            <a:ext cx="7879556" cy="5047536"/>
          </a:xfrm>
          <a:prstGeom prst="rect">
            <a:avLst/>
          </a:prstGeom>
          <a:noFill/>
        </p:spPr>
        <p:txBody>
          <a:bodyPr wrap="square" rtlCol="0">
            <a:spAutoFit/>
          </a:bodyPr>
          <a:lstStyle/>
          <a:p>
            <a:r>
              <a:rPr lang="pl-PL" dirty="0">
                <a:hlinkClick r:id="rId4"/>
              </a:rPr>
              <a:t>https://www.eea.europa.eu/themes/climate/trends-and-projections-in-europe/trends-and-projections-in-europe-2016/country-profiles-greenhouse-gases-and-energy/poland-ghg-and-energy-country-profile.pdf/view</a:t>
            </a:r>
            <a:endParaRPr lang="pl-PL" dirty="0"/>
          </a:p>
          <a:p>
            <a:endParaRPr lang="pl-PL" dirty="0">
              <a:hlinkClick r:id="rId5"/>
            </a:endParaRPr>
          </a:p>
          <a:p>
            <a:r>
              <a:rPr lang="pl-PL" dirty="0">
                <a:hlinkClick r:id="rId5"/>
              </a:rPr>
              <a:t>https://climateactiontracker.org/countries/eu/</a:t>
            </a:r>
            <a:endParaRPr lang="pl-PL" dirty="0"/>
          </a:p>
          <a:p>
            <a:endParaRPr lang="pl-PL" dirty="0"/>
          </a:p>
          <a:p>
            <a:r>
              <a:rPr lang="pl-PL" dirty="0">
                <a:hlinkClick r:id="rId6"/>
              </a:rPr>
              <a:t>https://www.politico.eu/article/poland-pis-europe-rules-new-tune/</a:t>
            </a:r>
            <a:endParaRPr lang="pl-PL" dirty="0"/>
          </a:p>
          <a:p>
            <a:endParaRPr lang="pl-PL" dirty="0"/>
          </a:p>
          <a:p>
            <a:r>
              <a:rPr lang="pl-PL" dirty="0">
                <a:hlinkClick r:id="rId7"/>
              </a:rPr>
              <a:t>https://cop.wwf.pl/en/cop24-katowice</a:t>
            </a:r>
            <a:endParaRPr lang="pl-PL" dirty="0"/>
          </a:p>
          <a:p>
            <a:endParaRPr lang="pl-PL" dirty="0"/>
          </a:p>
          <a:p>
            <a:r>
              <a:rPr lang="pl-PL" dirty="0">
                <a:hlinkClick r:id="rId8"/>
              </a:rPr>
              <a:t>https://silo.tips/download/poland-s-greenhouse-ga-s-emissions</a:t>
            </a:r>
            <a:endParaRPr lang="pl-PL" dirty="0"/>
          </a:p>
          <a:p>
            <a:endParaRPr lang="pl-PL" dirty="0"/>
          </a:p>
          <a:p>
            <a:r>
              <a:rPr lang="pl-PL" dirty="0">
                <a:hlinkClick r:id="rId9"/>
              </a:rPr>
              <a:t>https://ourworldindata.org/grapher/consumption-co2-per-capita?tab=chart&amp;time=1990..latest&amp;country=~POL&amp;region=Europe</a:t>
            </a:r>
            <a:endParaRPr lang="pl-PL" dirty="0"/>
          </a:p>
          <a:p>
            <a:endParaRPr lang="pl-PL" dirty="0"/>
          </a:p>
          <a:p>
            <a:r>
              <a:rPr lang="pl-PL" dirty="0">
                <a:hlinkClick r:id="rId10"/>
              </a:rPr>
              <a:t>http://climatecake.pl/aktualnosci/analysis-co2-emissions-reduction-paths-in-the-transport-sector-in-poland-in-the-context-of-the-european-green-deal/?lang=en</a:t>
            </a:r>
            <a:endParaRPr lang="pl-PL" dirty="0"/>
          </a:p>
          <a:p>
            <a:endParaRPr lang="pl-PL" dirty="0"/>
          </a:p>
          <a:p>
            <a:endParaRPr lang="pl-PL" dirty="0"/>
          </a:p>
          <a:p>
            <a:endParaRPr lang="pl-PL" dirty="0"/>
          </a:p>
          <a:p>
            <a:endParaRPr lang="pl-PL" dirty="0"/>
          </a:p>
          <a:p>
            <a:endParaRPr lang="pl-PL" dirty="0"/>
          </a:p>
          <a:p>
            <a:endParaRPr lang="pl-PL" dirty="0"/>
          </a:p>
        </p:txBody>
      </p:sp>
    </p:spTree>
    <p:extLst>
      <p:ext uri="{BB962C8B-B14F-4D97-AF65-F5344CB8AC3E}">
        <p14:creationId xmlns:p14="http://schemas.microsoft.com/office/powerpoint/2010/main" val="12654984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1616</TotalTime>
  <Words>1015</Words>
  <Application>Microsoft Office PowerPoint</Application>
  <PresentationFormat>Pokaz na ekranie (16:9)</PresentationFormat>
  <Paragraphs>73</Paragraphs>
  <Slides>14</Slides>
  <Notes>14</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14</vt:i4>
      </vt:variant>
    </vt:vector>
  </HeadingPairs>
  <TitlesOfParts>
    <vt:vector size="19" baseType="lpstr">
      <vt:lpstr>Montserrat</vt:lpstr>
      <vt:lpstr>Montserrat ExtraBold</vt:lpstr>
      <vt:lpstr>Arial</vt:lpstr>
      <vt:lpstr>Bitter</vt:lpstr>
      <vt:lpstr>Simple Light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cp:lastModifiedBy>Mama Tata</cp:lastModifiedBy>
  <cp:revision>3</cp:revision>
  <dcterms:modified xsi:type="dcterms:W3CDTF">2020-11-24T19:16:03Z</dcterms:modified>
</cp:coreProperties>
</file>