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63" r:id="rId3"/>
    <p:sldId id="268" r:id="rId4"/>
    <p:sldId id="257" r:id="rId5"/>
    <p:sldId id="262" r:id="rId6"/>
    <p:sldId id="259" r:id="rId7"/>
    <p:sldId id="260" r:id="rId8"/>
    <p:sldId id="261" r:id="rId9"/>
    <p:sldId id="265" r:id="rId10"/>
    <p:sldId id="271" r:id="rId11"/>
    <p:sldId id="266" r:id="rId12"/>
    <p:sldId id="272" r:id="rId13"/>
    <p:sldId id="274" r:id="rId14"/>
    <p:sldId id="267" r:id="rId15"/>
    <p:sldId id="269" r:id="rId16"/>
    <p:sldId id="270" r:id="rId17"/>
    <p:sldId id="264" r:id="rId1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53"/>
    <p:restoredTop sz="94719"/>
  </p:normalViewPr>
  <p:slideViewPr>
    <p:cSldViewPr snapToGrid="0" snapToObjects="1">
      <p:cViewPr>
        <p:scale>
          <a:sx n="82" d="100"/>
          <a:sy n="82" d="100"/>
        </p:scale>
        <p:origin x="744" y="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A09AF-4230-3D46-A7C6-83D8C9973A16}" type="datetimeFigureOut">
              <a:rPr lang="es-ES" smtClean="0"/>
              <a:t>24/11/20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DF37A1-BF71-8549-9403-2A6B732118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9874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DF37A1-BF71-8549-9403-2A6B732118C0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2632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394D9-62D4-ED4D-A324-789A7B9A0F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A40EEA-6152-634D-8F72-A65AF8E5DF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24ABA2-1EB5-2644-95BA-20C3CBD1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6576-CF9B-B242-9DBE-881FF657F232}" type="datetimeFigureOut">
              <a:rPr lang="es-ES_tradnl" smtClean="0"/>
              <a:t>24/11/20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C8AE2F-7FED-5E40-8448-0BEA85783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2A30E2-7559-7440-B9B5-F8D5DBF9F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6BE6F-D386-5843-A799-DC8A1C68343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34767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48BDB0-AE58-A746-9440-51BBAB163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D172BF-D573-284C-A87D-2153EC89B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4CE391-B817-8F44-A2FA-C5E848060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6576-CF9B-B242-9DBE-881FF657F232}" type="datetimeFigureOut">
              <a:rPr lang="es-ES_tradnl" smtClean="0"/>
              <a:t>24/11/20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72AF0-7572-454B-9BD7-51F78D7AE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D37AC6-88F6-C946-A708-A2E9F0A42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6BE6F-D386-5843-A799-DC8A1C68343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99415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447BDC-B752-EC4F-ABF8-1A0FF6E2A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9BC161-41F3-5A41-82AD-F29432F95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CDBC2F-B8C7-E54B-B254-04871DC86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6576-CF9B-B242-9DBE-881FF657F232}" type="datetimeFigureOut">
              <a:rPr lang="es-ES_tradnl" smtClean="0"/>
              <a:t>24/11/20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94491B-2A15-4245-9B99-6D71A4E94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BB5C34-139C-0441-9A45-01DE7FD31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6BE6F-D386-5843-A799-DC8A1C68343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33004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5BA7C-1387-384A-A44E-9151D8392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1B1785-6784-3A43-BB59-479060D825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E8EE08F-93DE-464C-BA13-C65FBEE25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397ACF-E7E1-CD41-B6A5-72E569814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6576-CF9B-B242-9DBE-881FF657F232}" type="datetimeFigureOut">
              <a:rPr lang="es-ES_tradnl" smtClean="0"/>
              <a:t>24/11/20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BEC6394-EC83-794F-818C-F2A049DFD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2D666D-F94A-4049-90D7-1AE7CF15C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6BE6F-D386-5843-A799-DC8A1C68343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9498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CB4769-43FE-6548-9D1C-0FF269037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87C8E2-11B8-BD49-92DA-FE6D2FE07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547CF6-408E-BE48-89F6-9B1F8D6AB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305E75D-E874-4B4F-9E05-F678C7099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285C391-DA5C-7948-8BDB-04F058981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92C346E-DA37-6246-B47B-200E91006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6576-CF9B-B242-9DBE-881FF657F232}" type="datetimeFigureOut">
              <a:rPr lang="es-ES_tradnl" smtClean="0"/>
              <a:t>24/11/20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26667C2-4B72-1240-A4EE-B7527DC9D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AB53EB4-7B84-8841-8D8F-118203C23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6BE6F-D386-5843-A799-DC8A1C68343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37478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2A3532-82F1-E34E-80E1-EA212C498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F7C8FA6-E1A8-F14F-8B79-BA21E23B5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6576-CF9B-B242-9DBE-881FF657F232}" type="datetimeFigureOut">
              <a:rPr lang="es-ES_tradnl" smtClean="0"/>
              <a:t>24/11/20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0BBCA3-9E8B-2449-A602-B22499EAF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173D2B4-1253-8540-846C-FA317B7CE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6BE6F-D386-5843-A799-DC8A1C68343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50731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A1AF987-5878-FF46-ADE3-8FFEC554F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6576-CF9B-B242-9DBE-881FF657F232}" type="datetimeFigureOut">
              <a:rPr lang="es-ES_tradnl" smtClean="0"/>
              <a:t>24/11/20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6486217-1C2E-9644-AF96-F2F1F17ED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B9D2E6-C1B1-F444-A15F-E887DE6F4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6BE6F-D386-5843-A799-DC8A1C68343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3931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AD2F63-3CD9-F14F-B431-9416DB65D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DADFE4-C9EC-2F4C-B2CD-FA3E4D938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96A946-AA0D-5F4C-B328-7F423A8E8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8DD05F-74C1-044D-A8AC-03A9B9764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6576-CF9B-B242-9DBE-881FF657F232}" type="datetimeFigureOut">
              <a:rPr lang="es-ES_tradnl" smtClean="0"/>
              <a:t>24/11/20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A4EA97-1A96-A14B-8E7C-CA17DDC30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496BC9-81DC-6B40-9694-C6EF2E664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6BE6F-D386-5843-A799-DC8A1C68343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62879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62206D-B5E9-6949-BBBA-BB6F7C6FA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EA54279-D493-4046-B0F9-4C3D491392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BBA7397-A28E-B94E-B29F-DF7FA602E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8BD664-2520-C44F-870B-C88DE87EF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6576-CF9B-B242-9DBE-881FF657F232}" type="datetimeFigureOut">
              <a:rPr lang="es-ES_tradnl" smtClean="0"/>
              <a:t>24/11/20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7F7692-874D-BD48-B236-7595BA885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017767-E016-3F4F-896F-2A2642B3B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6BE6F-D386-5843-A799-DC8A1C68343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03711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0754B1-4821-8D41-8FD8-C29F1DC13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334107-2E38-6B4D-A803-7DB074749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84C74E-09C9-E646-A15F-6F8F31483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6576-CF9B-B242-9DBE-881FF657F232}" type="datetimeFigureOut">
              <a:rPr lang="es-ES_tradnl" smtClean="0"/>
              <a:t>24/11/20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7C4C73-4228-5444-960A-2DB092F41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41DB47-AA10-334B-8121-8172428CC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6BE6F-D386-5843-A799-DC8A1C68343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8445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A6F1B36-6FF9-9F43-AC79-501AB50692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7FFC4FE-B63D-4842-9045-AC90A4439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D50399-4AD0-1B45-97AE-C447E0A62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6576-CF9B-B242-9DBE-881FF657F232}" type="datetimeFigureOut">
              <a:rPr lang="es-ES_tradnl" smtClean="0"/>
              <a:t>24/11/20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A3652B-73D1-5845-BD0E-70BCA8786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5FBD16-E889-8143-9DFE-4F2FDECB6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6BE6F-D386-5843-A799-DC8A1C68343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04425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445C06-A914-DA49-929E-0B9195BDF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AD5EAD5-682C-2846-8310-B25EE07A8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5A11DA-1A61-1A46-B469-37233333B6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A6576-CF9B-B242-9DBE-881FF657F232}" type="datetimeFigureOut">
              <a:rPr lang="es-ES_tradnl" smtClean="0"/>
              <a:t>24/11/20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0B7C53-80EE-E047-BA40-6FCF3C5AB1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C50483-4BC3-B243-9FEE-1A5B0E235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6BE6F-D386-5843-A799-DC8A1C68343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24088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98B9FE6-F7F2-554B-8A93-A426C34855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3000"/>
                    </a14:imgEffect>
                    <a14:imgEffect>
                      <a14:brightnessContrast bright="2000" contrast="32000"/>
                    </a14:imgEffect>
                  </a14:imgLayer>
                </a14:imgProps>
              </a:ext>
            </a:extLst>
          </a:blip>
          <a:srcRect t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07B10C-7904-3B45-9D4D-F08E02131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SPAIN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086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2">
            <a:extLst>
              <a:ext uri="{FF2B5EF4-FFF2-40B4-BE49-F238E27FC236}">
                <a16:creationId xmlns:a16="http://schemas.microsoft.com/office/drawing/2014/main" id="{C497725C-6431-496A-B11C-691354780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1A09144-D965-9743-B914-6C3D4411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3023754"/>
            <a:ext cx="5402447" cy="27369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LICEO SOROLLA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2AE894-186C-0D4F-89D2-930D47D92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901" y="3196263"/>
            <a:ext cx="490014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Pozuelo de Alarcon, Madrid</a:t>
            </a:r>
          </a:p>
        </p:txBody>
      </p:sp>
      <p:grpSp>
        <p:nvGrpSpPr>
          <p:cNvPr id="33" name="Group 24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2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7D86FBD-29C0-2E48-9853-6A89EDA217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1652"/>
          <a:stretch/>
        </p:blipFill>
        <p:spPr>
          <a:xfrm>
            <a:off x="7114162" y="471748"/>
            <a:ext cx="4324849" cy="2552007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0B8FC26-8BE4-6C4E-AD0A-C1FB6C6091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22" r="2" b="32571"/>
          <a:stretch/>
        </p:blipFill>
        <p:spPr>
          <a:xfrm>
            <a:off x="7114162" y="3676230"/>
            <a:ext cx="4347790" cy="256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741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33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2F6A5FF-B8BC-2E4D-B0A1-769D071003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033" r="2" b="4112"/>
          <a:stretch/>
        </p:blipFill>
        <p:spPr>
          <a:xfrm>
            <a:off x="4332377" y="420624"/>
            <a:ext cx="7859624" cy="6437376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43" name="Freeform: Shape 35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4" name="Freeform: Shape 37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7F9A575-8022-9E4C-9073-D2992CE4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SPAIN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0590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500">
        <p15:prstTrans prst="curtains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39">
            <a:extLst>
              <a:ext uri="{FF2B5EF4-FFF2-40B4-BE49-F238E27FC236}">
                <a16:creationId xmlns:a16="http://schemas.microsoft.com/office/drawing/2014/main" id="{DB90EDA9-2517-46EC-B6D4-3918D0478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65A39E-098B-BE48-9B97-C9D41CE93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06" y="1275418"/>
            <a:ext cx="3588291" cy="1536192"/>
          </a:xfrm>
        </p:spPr>
        <p:txBody>
          <a:bodyPr anchor="b">
            <a:normAutofit/>
          </a:bodyPr>
          <a:lstStyle/>
          <a:p>
            <a:r>
              <a:rPr lang="es-ES_tradnl" sz="5200" dirty="0">
                <a:latin typeface="Aharoni" panose="02010803020104030203" pitchFamily="2" charset="-79"/>
                <a:cs typeface="Aharoni" panose="02010803020104030203" pitchFamily="2" charset="-79"/>
              </a:rPr>
              <a:t>TERRITORY</a:t>
            </a:r>
          </a:p>
        </p:txBody>
      </p:sp>
      <p:sp>
        <p:nvSpPr>
          <p:cNvPr id="47" name="Rectangle 41">
            <a:extLst>
              <a:ext uri="{FF2B5EF4-FFF2-40B4-BE49-F238E27FC236}">
                <a16:creationId xmlns:a16="http://schemas.microsoft.com/office/drawing/2014/main" id="{D449B1F2-532C-44C7-8AC7-28EA15EE0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039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Imagen 4" descr="Mapa&#10;&#10;Descripción generada automáticamente">
            <a:extLst>
              <a:ext uri="{FF2B5EF4-FFF2-40B4-BE49-F238E27FC236}">
                <a16:creationId xmlns:a16="http://schemas.microsoft.com/office/drawing/2014/main" id="{CF402EAD-826E-6E4C-9904-56DDE2F437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06"/>
          <a:stretch/>
        </p:blipFill>
        <p:spPr>
          <a:xfrm>
            <a:off x="7684008" y="10"/>
            <a:ext cx="4507992" cy="2934576"/>
          </a:xfrm>
          <a:prstGeom prst="rect">
            <a:avLst/>
          </a:prstGeom>
        </p:spPr>
      </p:pic>
      <p:sp>
        <p:nvSpPr>
          <p:cNvPr id="48" name="Rectangle 43">
            <a:extLst>
              <a:ext uri="{FF2B5EF4-FFF2-40B4-BE49-F238E27FC236}">
                <a16:creationId xmlns:a16="http://schemas.microsoft.com/office/drawing/2014/main" id="{EE7D3784-5CF9-4282-9B1C-523957852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E2EC78-28ED-904C-B32E-4E5C3DEDA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077760"/>
            <a:ext cx="6272784" cy="332622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j-lt"/>
              </a:rPr>
              <a:t>Capital: Madrid</a:t>
            </a:r>
          </a:p>
          <a:p>
            <a:r>
              <a:rPr lang="en-US" sz="2000" dirty="0">
                <a:latin typeface="+mj-lt"/>
              </a:rPr>
              <a:t>Iberian Peninsula (Europe)</a:t>
            </a:r>
          </a:p>
          <a:p>
            <a:r>
              <a:rPr lang="en-US" sz="2000" dirty="0">
                <a:latin typeface="+mj-lt"/>
              </a:rPr>
              <a:t>Second largest country of the EU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  Surrounded by: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	- Atlantic Ocean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	- Mediterranean Sea </a:t>
            </a:r>
          </a:p>
          <a:p>
            <a:r>
              <a:rPr lang="en-US" sz="2000" dirty="0">
                <a:latin typeface="+mj-lt"/>
              </a:rPr>
              <a:t>Two Archipelagos: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	- Canary Islands (coast of Africa)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	- Balearic Islands (Mediterranean sea)</a:t>
            </a:r>
          </a:p>
        </p:txBody>
      </p:sp>
      <p:pic>
        <p:nvPicPr>
          <p:cNvPr id="6" name="Imagen 5" descr="Mapa&#10;&#10;Descripción generada automáticamente">
            <a:extLst>
              <a:ext uri="{FF2B5EF4-FFF2-40B4-BE49-F238E27FC236}">
                <a16:creationId xmlns:a16="http://schemas.microsoft.com/office/drawing/2014/main" id="{1618F51B-505E-854D-8368-F12D0CDE0F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24" r="8454" b="2"/>
          <a:stretch/>
        </p:blipFill>
        <p:spPr>
          <a:xfrm>
            <a:off x="7684008" y="3172968"/>
            <a:ext cx="4507992" cy="368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846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01AE65-F2A7-AA48-BBA9-18A06873F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96" y="1444229"/>
            <a:ext cx="2773110" cy="1544422"/>
          </a:xfrm>
        </p:spPr>
        <p:txBody>
          <a:bodyPr anchor="b">
            <a:normAutofit/>
          </a:bodyPr>
          <a:lstStyle/>
          <a:p>
            <a:r>
              <a:rPr lang="es-ES_tradnl" sz="4000" dirty="0">
                <a:latin typeface="Aharoni" panose="02010803020104030203" pitchFamily="2" charset="-79"/>
                <a:cs typeface="Aharoni" panose="02010803020104030203" pitchFamily="2" charset="-79"/>
              </a:rPr>
              <a:t>ECONOMY</a:t>
            </a:r>
            <a:endParaRPr lang="es-ES_tradnl" sz="4000" dirty="0"/>
          </a:p>
        </p:txBody>
      </p:sp>
      <p:grpSp>
        <p:nvGrpSpPr>
          <p:cNvPr id="19" name="Group 15">
            <a:extLst>
              <a:ext uri="{FF2B5EF4-FFF2-40B4-BE49-F238E27FC236}">
                <a16:creationId xmlns:a16="http://schemas.microsoft.com/office/drawing/2014/main" id="{770AE191-D2EA-45C9-A44D-830C188F7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2021" y="518649"/>
            <a:ext cx="1128382" cy="847206"/>
            <a:chOff x="8183879" y="1000124"/>
            <a:chExt cx="1562267" cy="1172973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23A0E4C1-B7A6-4637-AC51-4A5AE3841F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F4E8C039-CC58-44F3-8A7B-E0A934C1D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ACCD50-48FD-254F-8725-31B3036BA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022" y="3067026"/>
            <a:ext cx="3678560" cy="3272324"/>
          </a:xfrm>
        </p:spPr>
        <p:txBody>
          <a:bodyPr anchor="t">
            <a:normAutofit/>
          </a:bodyPr>
          <a:lstStyle/>
          <a:p>
            <a:r>
              <a:rPr lang="en-CA" sz="2400" dirty="0">
                <a:latin typeface="+mj-lt"/>
              </a:rPr>
              <a:t>Mostly service activities</a:t>
            </a:r>
          </a:p>
          <a:p>
            <a:r>
              <a:rPr lang="en-CA" sz="2400" dirty="0">
                <a:latin typeface="+mj-lt"/>
              </a:rPr>
              <a:t>Second largest sectors:</a:t>
            </a:r>
          </a:p>
          <a:p>
            <a:pPr lvl="1">
              <a:buFontTx/>
              <a:buChar char="-"/>
            </a:pPr>
            <a:r>
              <a:rPr lang="en-CA" dirty="0">
                <a:latin typeface="+mj-lt"/>
              </a:rPr>
              <a:t>Industry</a:t>
            </a:r>
          </a:p>
          <a:p>
            <a:pPr lvl="1">
              <a:buFontTx/>
              <a:buChar char="-"/>
            </a:pPr>
            <a:r>
              <a:rPr lang="en-CA" dirty="0">
                <a:latin typeface="+mj-lt"/>
              </a:rPr>
              <a:t>Construction  </a:t>
            </a:r>
          </a:p>
          <a:p>
            <a:pPr lvl="1">
              <a:buFontTx/>
              <a:buChar char="-"/>
            </a:pPr>
            <a:r>
              <a:rPr lang="en-CA" dirty="0">
                <a:latin typeface="+mj-lt"/>
              </a:rPr>
              <a:t>Agriculture</a:t>
            </a:r>
          </a:p>
          <a:p>
            <a:pPr marL="0" indent="0">
              <a:buNone/>
            </a:pPr>
            <a:endParaRPr lang="es-ES_tradnl" sz="2000" dirty="0">
              <a:latin typeface="+mj-l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8ED8DE8-B787-4F41-A15D-F218501316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36" r="6342" b="-2"/>
          <a:stretch/>
        </p:blipFill>
        <p:spPr>
          <a:xfrm>
            <a:off x="8442960" y="0"/>
            <a:ext cx="3749040" cy="33832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9A255C3-653A-8349-87C7-15237F7720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19" r="2712" b="-3"/>
          <a:stretch/>
        </p:blipFill>
        <p:spPr>
          <a:xfrm>
            <a:off x="4445740" y="3429000"/>
            <a:ext cx="3749040" cy="338327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17C395E-AE7B-9543-A664-F7B1929170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12" r="26558" b="1"/>
          <a:stretch/>
        </p:blipFill>
        <p:spPr>
          <a:xfrm>
            <a:off x="4445740" y="0"/>
            <a:ext cx="3749040" cy="338327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D1BB063-A967-6247-90C4-344140C170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822" r="17510" b="2"/>
          <a:stretch/>
        </p:blipFill>
        <p:spPr>
          <a:xfrm>
            <a:off x="8442960" y="3474719"/>
            <a:ext cx="3749040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292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32">
            <a:extLst>
              <a:ext uri="{FF2B5EF4-FFF2-40B4-BE49-F238E27FC236}">
                <a16:creationId xmlns:a16="http://schemas.microsoft.com/office/drawing/2014/main" id="{F5A5F1D7-F0D0-4687-9BD3-CA6A0714C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34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C0705C3-4316-E54B-9853-BC96A047A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4928291" cy="1035781"/>
          </a:xfrm>
        </p:spPr>
        <p:txBody>
          <a:bodyPr anchor="ctr">
            <a:normAutofit/>
          </a:bodyPr>
          <a:lstStyle/>
          <a:p>
            <a:r>
              <a:rPr lang="es-ES_tradnl" sz="4000" dirty="0">
                <a:latin typeface="Aharoni" panose="02010803020104030203" pitchFamily="2" charset="-79"/>
                <a:cs typeface="Aharoni" panose="02010803020104030203" pitchFamily="2" charset="-79"/>
              </a:rPr>
              <a:t>CLIMATE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F628B9-34E2-B64A-AA08-66479E7B6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1" y="2305531"/>
            <a:ext cx="5396578" cy="3896313"/>
          </a:xfrm>
        </p:spPr>
        <p:txBody>
          <a:bodyPr anchor="ctr">
            <a:normAutofit/>
          </a:bodyPr>
          <a:lstStyle/>
          <a:p>
            <a:r>
              <a:rPr lang="es-ES_tradnl" sz="2000" b="1" dirty="0">
                <a:latin typeface="+mj-lt"/>
              </a:rPr>
              <a:t>4 </a:t>
            </a:r>
            <a:r>
              <a:rPr lang="es-ES_tradnl" sz="2000" b="1" dirty="0" err="1">
                <a:latin typeface="+mj-lt"/>
              </a:rPr>
              <a:t>seasons</a:t>
            </a:r>
            <a:r>
              <a:rPr lang="es-ES_tradnl" sz="2000" b="1" dirty="0">
                <a:latin typeface="+mj-lt"/>
              </a:rPr>
              <a:t>: </a:t>
            </a:r>
          </a:p>
          <a:p>
            <a:pPr lvl="1">
              <a:buFontTx/>
              <a:buChar char="-"/>
            </a:pPr>
            <a:r>
              <a:rPr lang="es-ES_tradnl" sz="2000" dirty="0" err="1">
                <a:latin typeface="+mj-lt"/>
              </a:rPr>
              <a:t>Summer</a:t>
            </a:r>
            <a:r>
              <a:rPr lang="es-ES_tradnl" sz="2000" dirty="0">
                <a:latin typeface="+mj-lt"/>
              </a:rPr>
              <a:t>=&gt; </a:t>
            </a:r>
            <a:r>
              <a:rPr lang="es-ES_tradnl" sz="2000" dirty="0" err="1">
                <a:latin typeface="+mj-lt"/>
              </a:rPr>
              <a:t>very</a:t>
            </a:r>
            <a:r>
              <a:rPr lang="es-ES_tradnl" sz="2000" dirty="0">
                <a:latin typeface="+mj-lt"/>
              </a:rPr>
              <a:t> </a:t>
            </a:r>
            <a:r>
              <a:rPr lang="es-ES_tradnl" sz="2000" dirty="0" err="1">
                <a:latin typeface="+mj-lt"/>
              </a:rPr>
              <a:t>hot</a:t>
            </a:r>
            <a:endParaRPr lang="es-ES_tradnl" sz="2000" dirty="0">
              <a:latin typeface="+mj-lt"/>
            </a:endParaRPr>
          </a:p>
          <a:p>
            <a:pPr lvl="1">
              <a:buFontTx/>
              <a:buChar char="-"/>
            </a:pPr>
            <a:r>
              <a:rPr lang="es-ES_tradnl" sz="2000" dirty="0">
                <a:latin typeface="+mj-lt"/>
              </a:rPr>
              <a:t>Winter=&gt; </a:t>
            </a:r>
            <a:r>
              <a:rPr lang="es-ES_tradnl" sz="2000" dirty="0" err="1">
                <a:latin typeface="+mj-lt"/>
              </a:rPr>
              <a:t>very</a:t>
            </a:r>
            <a:r>
              <a:rPr lang="es-ES_tradnl" sz="2000" dirty="0">
                <a:latin typeface="+mj-lt"/>
              </a:rPr>
              <a:t> </a:t>
            </a:r>
            <a:r>
              <a:rPr lang="es-ES_tradnl" sz="2000" dirty="0" err="1">
                <a:latin typeface="+mj-lt"/>
              </a:rPr>
              <a:t>cold</a:t>
            </a:r>
            <a:endParaRPr lang="es-ES_tradnl" sz="2000" dirty="0">
              <a:latin typeface="+mj-lt"/>
            </a:endParaRPr>
          </a:p>
          <a:p>
            <a:pPr lvl="1">
              <a:buFontTx/>
              <a:buChar char="-"/>
            </a:pPr>
            <a:r>
              <a:rPr lang="es-ES_tradnl" sz="2000" dirty="0">
                <a:latin typeface="+mj-lt"/>
              </a:rPr>
              <a:t>Spring=&gt; </a:t>
            </a:r>
            <a:r>
              <a:rPr lang="es-ES_tradnl" sz="2000" dirty="0" err="1">
                <a:latin typeface="+mj-lt"/>
              </a:rPr>
              <a:t>temperature</a:t>
            </a:r>
            <a:r>
              <a:rPr lang="es-ES_tradnl" sz="2000" dirty="0">
                <a:latin typeface="+mj-lt"/>
              </a:rPr>
              <a:t> </a:t>
            </a:r>
            <a:r>
              <a:rPr lang="es-ES_tradnl" sz="2000" dirty="0" err="1">
                <a:latin typeface="+mj-lt"/>
              </a:rPr>
              <a:t>ranges</a:t>
            </a:r>
            <a:r>
              <a:rPr lang="es-ES_tradnl" sz="2000" dirty="0">
                <a:latin typeface="+mj-lt"/>
              </a:rPr>
              <a:t> </a:t>
            </a:r>
            <a:r>
              <a:rPr lang="es-ES_tradnl" sz="2000" dirty="0" err="1">
                <a:latin typeface="+mj-lt"/>
              </a:rPr>
              <a:t>from</a:t>
            </a:r>
            <a:r>
              <a:rPr lang="es-ES_tradnl" sz="2000" dirty="0">
                <a:latin typeface="+mj-lt"/>
              </a:rPr>
              <a:t> </a:t>
            </a:r>
            <a:r>
              <a:rPr lang="es-ES_tradnl" sz="2000" dirty="0" err="1">
                <a:latin typeface="+mj-lt"/>
              </a:rPr>
              <a:t>warm</a:t>
            </a:r>
            <a:r>
              <a:rPr lang="es-ES_tradnl" sz="2000" dirty="0">
                <a:latin typeface="+mj-lt"/>
              </a:rPr>
              <a:t> to </a:t>
            </a:r>
            <a:r>
              <a:rPr lang="es-ES_tradnl" sz="2000" dirty="0" err="1">
                <a:latin typeface="+mj-lt"/>
              </a:rPr>
              <a:t>cool</a:t>
            </a:r>
            <a:endParaRPr lang="es-ES_tradnl" sz="2000" dirty="0">
              <a:latin typeface="+mj-lt"/>
            </a:endParaRPr>
          </a:p>
          <a:p>
            <a:pPr lvl="1">
              <a:buFontTx/>
              <a:buChar char="-"/>
            </a:pPr>
            <a:r>
              <a:rPr lang="es-ES_tradnl" sz="2000" dirty="0" err="1">
                <a:latin typeface="+mj-lt"/>
              </a:rPr>
              <a:t>Fall</a:t>
            </a:r>
            <a:r>
              <a:rPr lang="es-ES_tradnl" sz="2000" dirty="0">
                <a:latin typeface="+mj-lt"/>
              </a:rPr>
              <a:t>=&gt; </a:t>
            </a:r>
            <a:r>
              <a:rPr lang="es-ES_tradnl" sz="2000" dirty="0" err="1">
                <a:latin typeface="+mj-lt"/>
              </a:rPr>
              <a:t>same</a:t>
            </a:r>
            <a:r>
              <a:rPr lang="es-ES_tradnl" sz="2000" dirty="0">
                <a:latin typeface="+mj-lt"/>
              </a:rPr>
              <a:t> as </a:t>
            </a:r>
            <a:r>
              <a:rPr lang="es-ES_tradnl" sz="2000" dirty="0" err="1">
                <a:latin typeface="+mj-lt"/>
              </a:rPr>
              <a:t>spring</a:t>
            </a:r>
            <a:endParaRPr lang="es-ES_tradnl" sz="2000" dirty="0">
              <a:latin typeface="+mj-lt"/>
            </a:endParaRPr>
          </a:p>
          <a:p>
            <a:r>
              <a:rPr lang="es-ES_tradnl" sz="2000" dirty="0" err="1">
                <a:latin typeface="+mj-lt"/>
              </a:rPr>
              <a:t>Temperatures</a:t>
            </a:r>
            <a:r>
              <a:rPr lang="es-ES_tradnl" sz="2000" dirty="0">
                <a:latin typeface="+mj-lt"/>
              </a:rPr>
              <a:t> can </a:t>
            </a:r>
            <a:r>
              <a:rPr lang="es-ES_tradnl" sz="2000" b="1" dirty="0" err="1">
                <a:latin typeface="+mj-lt"/>
              </a:rPr>
              <a:t>exceed</a:t>
            </a:r>
            <a:r>
              <a:rPr lang="es-ES_tradnl" sz="2000" b="1" dirty="0">
                <a:latin typeface="+mj-lt"/>
              </a:rPr>
              <a:t> 45ºC </a:t>
            </a:r>
            <a:r>
              <a:rPr lang="es-ES_tradnl" sz="2000" dirty="0">
                <a:latin typeface="+mj-lt"/>
              </a:rPr>
              <a:t>and be </a:t>
            </a:r>
            <a:r>
              <a:rPr lang="es-ES_tradnl" sz="2000" b="1" dirty="0" err="1">
                <a:latin typeface="+mj-lt"/>
              </a:rPr>
              <a:t>lower</a:t>
            </a:r>
            <a:r>
              <a:rPr lang="es-ES_tradnl" sz="2000" b="1" dirty="0">
                <a:latin typeface="+mj-lt"/>
              </a:rPr>
              <a:t> </a:t>
            </a:r>
            <a:r>
              <a:rPr lang="es-ES_tradnl" sz="2000" b="1" dirty="0" err="1">
                <a:latin typeface="+mj-lt"/>
              </a:rPr>
              <a:t>that</a:t>
            </a:r>
            <a:r>
              <a:rPr lang="es-ES_tradnl" sz="2000" b="1" dirty="0">
                <a:latin typeface="+mj-lt"/>
              </a:rPr>
              <a:t> -20ºC</a:t>
            </a:r>
          </a:p>
          <a:p>
            <a:r>
              <a:rPr lang="es-ES_tradnl" sz="2000" dirty="0" err="1">
                <a:latin typeface="+mj-lt"/>
              </a:rPr>
              <a:t>Temperature</a:t>
            </a:r>
            <a:r>
              <a:rPr lang="es-ES_tradnl" sz="2000" dirty="0">
                <a:latin typeface="+mj-lt"/>
              </a:rPr>
              <a:t> </a:t>
            </a:r>
            <a:r>
              <a:rPr lang="es-ES_tradnl" sz="2000" dirty="0" err="1">
                <a:latin typeface="+mj-lt"/>
              </a:rPr>
              <a:t>oscillate</a:t>
            </a:r>
            <a:r>
              <a:rPr lang="es-ES_tradnl" sz="2000" dirty="0">
                <a:latin typeface="+mj-lt"/>
              </a:rPr>
              <a:t> </a:t>
            </a:r>
            <a:r>
              <a:rPr lang="es-ES_tradnl" sz="2000" dirty="0" err="1">
                <a:latin typeface="+mj-lt"/>
              </a:rPr>
              <a:t>between</a:t>
            </a:r>
            <a:r>
              <a:rPr lang="es-ES_tradnl" sz="2000" b="1" dirty="0">
                <a:latin typeface="+mj-lt"/>
              </a:rPr>
              <a:t> 18ºC</a:t>
            </a:r>
          </a:p>
          <a:p>
            <a:pPr marL="0" indent="0">
              <a:buNone/>
            </a:pPr>
            <a:r>
              <a:rPr lang="es-ES_tradnl" sz="1800" dirty="0">
                <a:latin typeface="+mj-lt"/>
              </a:rPr>
              <a:t>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93A9994-5E48-B24A-B721-996C73AE25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49" r="2" b="2"/>
          <a:stretch/>
        </p:blipFill>
        <p:spPr>
          <a:xfrm>
            <a:off x="6788383" y="613148"/>
            <a:ext cx="4565417" cy="267919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06D3164-BD9B-CD48-BE19-FAA37F83F9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638" r="4" b="1594"/>
          <a:stretch/>
        </p:blipFill>
        <p:spPr>
          <a:xfrm>
            <a:off x="6788383" y="3528753"/>
            <a:ext cx="4565417" cy="2679192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621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425D4AB-CD98-4DD6-9398-3C8961DE0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69" y="0"/>
            <a:ext cx="7552931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7818316-E7CB-4E73-AF79-E9CAB873E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0AEADF7-FC41-F34F-9F52-2B8928DDD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67" y="802955"/>
            <a:ext cx="4133690" cy="1454051"/>
          </a:xfrm>
        </p:spPr>
        <p:txBody>
          <a:bodyPr>
            <a:normAutofit/>
          </a:bodyPr>
          <a:lstStyle/>
          <a:p>
            <a:r>
              <a:rPr lang="es-ES_tradnl" sz="4000" dirty="0">
                <a:solidFill>
                  <a:srgbClr val="0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FUTURE PROJECTIONS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8B47C9F-A960-4902-8507-38F18DD3D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6695" y="511733"/>
            <a:ext cx="1857636" cy="1857636"/>
          </a:xfrm>
          <a:prstGeom prst="ellipse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áfico 6" descr="Relámpagos">
            <a:extLst>
              <a:ext uri="{FF2B5EF4-FFF2-40B4-BE49-F238E27FC236}">
                <a16:creationId xmlns:a16="http://schemas.microsoft.com/office/drawing/2014/main" id="{6A0EEC03-90D6-5441-AC8E-CF5AC9BFC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6145" y="871183"/>
            <a:ext cx="1138736" cy="1138736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5DD16B-893F-2441-BE3D-A3C59D470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89" y="2421682"/>
            <a:ext cx="5855456" cy="401569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_tradnl" sz="2000" dirty="0" err="1">
                <a:solidFill>
                  <a:srgbClr val="0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Worrying</a:t>
            </a:r>
            <a:r>
              <a:rPr lang="es-ES_tradnl" sz="2000" dirty="0">
                <a:solidFill>
                  <a:srgbClr val="0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_tradnl" sz="2000" dirty="0" err="1">
                <a:solidFill>
                  <a:srgbClr val="0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situation</a:t>
            </a:r>
            <a:r>
              <a:rPr lang="es-ES_tradnl" sz="2000" dirty="0">
                <a:solidFill>
                  <a:srgbClr val="0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endParaRPr lang="es-ES_tradnl" sz="2000" dirty="0">
              <a:solidFill>
                <a:srgbClr val="000000"/>
              </a:solidFill>
              <a:latin typeface="+mj-lt"/>
            </a:endParaRPr>
          </a:p>
          <a:p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Significant</a:t>
            </a:r>
            <a:r>
              <a:rPr lang="es-ES_tradnl" sz="2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temperature</a:t>
            </a:r>
            <a:r>
              <a:rPr lang="es-ES_tradnl" sz="2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increase</a:t>
            </a:r>
            <a:endParaRPr lang="es-ES_tradnl" sz="2000" dirty="0">
              <a:solidFill>
                <a:srgbClr val="000000"/>
              </a:solidFill>
              <a:latin typeface="+mj-lt"/>
            </a:endParaRPr>
          </a:p>
          <a:p>
            <a:pPr marL="0" indent="0">
              <a:buNone/>
            </a:pPr>
            <a:endParaRPr lang="es-ES_tradnl" sz="800" dirty="0">
              <a:solidFill>
                <a:srgbClr val="000000"/>
              </a:solidFill>
              <a:latin typeface="+mj-lt"/>
            </a:endParaRPr>
          </a:p>
          <a:p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Desertification</a:t>
            </a:r>
            <a:r>
              <a:rPr lang="es-ES_tradnl" sz="2000" dirty="0">
                <a:solidFill>
                  <a:srgbClr val="000000"/>
                </a:solidFill>
                <a:latin typeface="+mj-lt"/>
              </a:rPr>
              <a:t> of </a:t>
            </a:r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the</a:t>
            </a:r>
            <a:r>
              <a:rPr lang="es-ES_tradnl" sz="2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Peninsula</a:t>
            </a:r>
            <a:r>
              <a:rPr lang="es-ES_tradnl" sz="2000" dirty="0">
                <a:solidFill>
                  <a:srgbClr val="000000"/>
                </a:solidFill>
                <a:latin typeface="+mj-lt"/>
              </a:rPr>
              <a:t>=&gt; </a:t>
            </a:r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harmed</a:t>
            </a:r>
            <a:r>
              <a:rPr lang="es-ES_tradnl" sz="2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agriculture</a:t>
            </a:r>
            <a:r>
              <a:rPr lang="es-ES_tradnl" sz="2000" dirty="0">
                <a:solidFill>
                  <a:srgbClr val="000000"/>
                </a:solidFill>
                <a:latin typeface="+mj-lt"/>
              </a:rPr>
              <a:t> and </a:t>
            </a:r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decrease</a:t>
            </a:r>
            <a:r>
              <a:rPr lang="es-ES_tradnl" sz="2000" dirty="0">
                <a:solidFill>
                  <a:srgbClr val="000000"/>
                </a:solidFill>
                <a:latin typeface="+mj-lt"/>
              </a:rPr>
              <a:t> of </a:t>
            </a:r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land</a:t>
            </a:r>
            <a:r>
              <a:rPr lang="es-ES_tradnl" sz="2000" dirty="0">
                <a:solidFill>
                  <a:srgbClr val="000000"/>
                </a:solidFill>
                <a:latin typeface="+mj-lt"/>
              </a:rPr>
              <a:t> </a:t>
            </a:r>
          </a:p>
          <a:p>
            <a:pPr marL="0" indent="0">
              <a:buNone/>
            </a:pPr>
            <a:endParaRPr lang="es-ES_tradnl" sz="800" dirty="0">
              <a:solidFill>
                <a:srgbClr val="000000"/>
              </a:solidFill>
              <a:latin typeface="+mj-lt"/>
            </a:endParaRPr>
          </a:p>
          <a:p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Flooding</a:t>
            </a:r>
            <a:r>
              <a:rPr lang="es-ES_tradnl" sz="2000" dirty="0">
                <a:solidFill>
                  <a:srgbClr val="000000"/>
                </a:solidFill>
                <a:latin typeface="+mj-lt"/>
              </a:rPr>
              <a:t> and </a:t>
            </a:r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meteorological</a:t>
            </a:r>
            <a:r>
              <a:rPr lang="es-ES_tradnl" sz="2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disasters</a:t>
            </a:r>
            <a:r>
              <a:rPr lang="es-ES_tradnl" sz="2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such</a:t>
            </a:r>
            <a:r>
              <a:rPr lang="es-ES_tradnl" sz="2000" dirty="0">
                <a:solidFill>
                  <a:srgbClr val="000000"/>
                </a:solidFill>
                <a:latin typeface="+mj-lt"/>
              </a:rPr>
              <a:t> as </a:t>
            </a:r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storms</a:t>
            </a:r>
            <a:endParaRPr lang="es-ES_tradnl" sz="2000" dirty="0">
              <a:solidFill>
                <a:srgbClr val="000000"/>
              </a:solidFill>
              <a:latin typeface="+mj-lt"/>
            </a:endParaRPr>
          </a:p>
          <a:p>
            <a:pPr marL="0" indent="0">
              <a:buNone/>
            </a:pPr>
            <a:endParaRPr lang="es-ES_tradnl" sz="800" dirty="0">
              <a:solidFill>
                <a:srgbClr val="000000"/>
              </a:solidFill>
              <a:latin typeface="+mj-lt"/>
            </a:endParaRPr>
          </a:p>
          <a:p>
            <a:r>
              <a:rPr lang="es-ES_tradnl" sz="2000" dirty="0">
                <a:solidFill>
                  <a:srgbClr val="000000"/>
                </a:solidFill>
                <a:latin typeface="+mj-lt"/>
              </a:rPr>
              <a:t>Sea </a:t>
            </a:r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level</a:t>
            </a:r>
            <a:r>
              <a:rPr lang="es-ES_tradnl" sz="2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_tradnl" sz="2000" dirty="0" err="1">
                <a:solidFill>
                  <a:srgbClr val="000000"/>
                </a:solidFill>
                <a:latin typeface="+mj-lt"/>
              </a:rPr>
              <a:t>increase</a:t>
            </a:r>
            <a:endParaRPr lang="es-ES_tradnl" sz="2000" dirty="0">
              <a:solidFill>
                <a:srgbClr val="000000"/>
              </a:solidFill>
              <a:latin typeface="+mj-lt"/>
            </a:endParaRPr>
          </a:p>
          <a:p>
            <a:pPr marL="0" indent="0">
              <a:buNone/>
            </a:pPr>
            <a:endParaRPr lang="es-ES_tradnl" sz="2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4E15E95-445D-4A45-BC1E-8468CE170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9677" y="2933578"/>
            <a:ext cx="2737876" cy="2737876"/>
          </a:xfrm>
          <a:prstGeom prst="ellipse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75">
            <a:extLst>
              <a:ext uri="{FF2B5EF4-FFF2-40B4-BE49-F238E27FC236}">
                <a16:creationId xmlns:a16="http://schemas.microsoft.com/office/drawing/2014/main" id="{133B9781-B73C-44F8-97CB-D1807A63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996" y="-26552"/>
            <a:ext cx="4082004" cy="3428999"/>
          </a:xfrm>
          <a:custGeom>
            <a:avLst/>
            <a:gdLst>
              <a:gd name="connsiteX0" fmla="*/ 350681 w 4082004"/>
              <a:gd name="connsiteY0" fmla="*/ 0 h 3428999"/>
              <a:gd name="connsiteX1" fmla="*/ 4082004 w 4082004"/>
              <a:gd name="connsiteY1" fmla="*/ 0 h 3428999"/>
              <a:gd name="connsiteX2" fmla="*/ 4082004 w 4082004"/>
              <a:gd name="connsiteY2" fmla="*/ 2444823 h 3428999"/>
              <a:gd name="connsiteX3" fmla="*/ 4081788 w 4082004"/>
              <a:gd name="connsiteY3" fmla="*/ 2445178 h 3428999"/>
              <a:gd name="connsiteX4" fmla="*/ 2231442 w 4082004"/>
              <a:gd name="connsiteY4" fmla="*/ 3428999 h 3428999"/>
              <a:gd name="connsiteX5" fmla="*/ 0 w 4082004"/>
              <a:gd name="connsiteY5" fmla="*/ 1197557 h 3428999"/>
              <a:gd name="connsiteX6" fmla="*/ 269323 w 4082004"/>
              <a:gd name="connsiteY6" fmla="*/ 133920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82004" h="3428999">
                <a:moveTo>
                  <a:pt x="350681" y="0"/>
                </a:moveTo>
                <a:lnTo>
                  <a:pt x="4082004" y="0"/>
                </a:lnTo>
                <a:lnTo>
                  <a:pt x="4082004" y="2444823"/>
                </a:lnTo>
                <a:lnTo>
                  <a:pt x="4081788" y="2445178"/>
                </a:lnTo>
                <a:cubicBezTo>
                  <a:pt x="3680782" y="3038745"/>
                  <a:pt x="3001686" y="3428999"/>
                  <a:pt x="2231442" y="3428999"/>
                </a:cubicBezTo>
                <a:cubicBezTo>
                  <a:pt x="999051" y="3428999"/>
                  <a:pt x="0" y="2429948"/>
                  <a:pt x="0" y="1197557"/>
                </a:cubicBezTo>
                <a:cubicBezTo>
                  <a:pt x="0" y="812435"/>
                  <a:pt x="97564" y="450100"/>
                  <a:pt x="269323" y="13392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Gráfico 10" descr="Termómetro">
            <a:extLst>
              <a:ext uri="{FF2B5EF4-FFF2-40B4-BE49-F238E27FC236}">
                <a16:creationId xmlns:a16="http://schemas.microsoft.com/office/drawing/2014/main" id="{9CEE2350-1601-9F42-8379-31D804353D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94788" y="211666"/>
            <a:ext cx="2319387" cy="2319387"/>
          </a:xfrm>
          <a:prstGeom prst="rect">
            <a:avLst/>
          </a:prstGeom>
        </p:spPr>
      </p:pic>
      <p:pic>
        <p:nvPicPr>
          <p:cNvPr id="5" name="Gráfico 4" descr="Onda">
            <a:extLst>
              <a:ext uri="{FF2B5EF4-FFF2-40B4-BE49-F238E27FC236}">
                <a16:creationId xmlns:a16="http://schemas.microsoft.com/office/drawing/2014/main" id="{841EF506-77D3-9B49-AD27-638F5CB13D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21079" y="3434981"/>
            <a:ext cx="1735071" cy="1735071"/>
          </a:xfrm>
          <a:prstGeom prst="rect">
            <a:avLst/>
          </a:prstGeom>
        </p:spPr>
      </p:pic>
      <p:sp>
        <p:nvSpPr>
          <p:cNvPr id="30" name="Freeform 79">
            <a:extLst>
              <a:ext uri="{FF2B5EF4-FFF2-40B4-BE49-F238E27FC236}">
                <a16:creationId xmlns:a16="http://schemas.microsoft.com/office/drawing/2014/main" id="{1FCEDCAD-7B1A-4AE2-818E-D93A48758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23618" y="4326947"/>
            <a:ext cx="3068382" cy="2540529"/>
          </a:xfrm>
          <a:custGeom>
            <a:avLst/>
            <a:gdLst>
              <a:gd name="connsiteX0" fmla="*/ 1612418 w 3068382"/>
              <a:gd name="connsiteY0" fmla="*/ 0 h 2540529"/>
              <a:gd name="connsiteX1" fmla="*/ 3030226 w 3068382"/>
              <a:gd name="connsiteY1" fmla="*/ 843844 h 2540529"/>
              <a:gd name="connsiteX2" fmla="*/ 3068382 w 3068382"/>
              <a:gd name="connsiteY2" fmla="*/ 923051 h 2540529"/>
              <a:gd name="connsiteX3" fmla="*/ 3068382 w 3068382"/>
              <a:gd name="connsiteY3" fmla="*/ 2301785 h 2540529"/>
              <a:gd name="connsiteX4" fmla="*/ 3030226 w 3068382"/>
              <a:gd name="connsiteY4" fmla="*/ 2380992 h 2540529"/>
              <a:gd name="connsiteX5" fmla="*/ 2949460 w 3068382"/>
              <a:gd name="connsiteY5" fmla="*/ 2513937 h 2540529"/>
              <a:gd name="connsiteX6" fmla="*/ 2929575 w 3068382"/>
              <a:gd name="connsiteY6" fmla="*/ 2540529 h 2540529"/>
              <a:gd name="connsiteX7" fmla="*/ 295261 w 3068382"/>
              <a:gd name="connsiteY7" fmla="*/ 2540529 h 2540529"/>
              <a:gd name="connsiteX8" fmla="*/ 275376 w 3068382"/>
              <a:gd name="connsiteY8" fmla="*/ 2513937 h 2540529"/>
              <a:gd name="connsiteX9" fmla="*/ 0 w 3068382"/>
              <a:gd name="connsiteY9" fmla="*/ 1612418 h 2540529"/>
              <a:gd name="connsiteX10" fmla="*/ 1612418 w 3068382"/>
              <a:gd name="connsiteY10" fmla="*/ 0 h 254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68382" h="2540529">
                <a:moveTo>
                  <a:pt x="1612418" y="0"/>
                </a:moveTo>
                <a:cubicBezTo>
                  <a:pt x="2224646" y="0"/>
                  <a:pt x="2757180" y="341213"/>
                  <a:pt x="3030226" y="843844"/>
                </a:cubicBezTo>
                <a:lnTo>
                  <a:pt x="3068382" y="923051"/>
                </a:lnTo>
                <a:lnTo>
                  <a:pt x="3068382" y="2301785"/>
                </a:lnTo>
                <a:lnTo>
                  <a:pt x="3030226" y="2380992"/>
                </a:lnTo>
                <a:cubicBezTo>
                  <a:pt x="3005403" y="2426686"/>
                  <a:pt x="2978437" y="2471046"/>
                  <a:pt x="2949460" y="2513937"/>
                </a:cubicBezTo>
                <a:lnTo>
                  <a:pt x="2929575" y="2540529"/>
                </a:lnTo>
                <a:lnTo>
                  <a:pt x="295261" y="2540529"/>
                </a:lnTo>
                <a:lnTo>
                  <a:pt x="275376" y="2513937"/>
                </a:lnTo>
                <a:cubicBezTo>
                  <a:pt x="101518" y="2256593"/>
                  <a:pt x="0" y="1946361"/>
                  <a:pt x="0" y="1612418"/>
                </a:cubicBezTo>
                <a:cubicBezTo>
                  <a:pt x="0" y="721904"/>
                  <a:pt x="721904" y="0"/>
                  <a:pt x="1612418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Gráfico 14" descr="Vaca">
            <a:extLst>
              <a:ext uri="{FF2B5EF4-FFF2-40B4-BE49-F238E27FC236}">
                <a16:creationId xmlns:a16="http://schemas.microsoft.com/office/drawing/2014/main" id="{2C8C1848-5C6D-E046-A0C6-38525B12C9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97926" y="5020464"/>
            <a:ext cx="1629594" cy="162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4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61DC183-07AE-409A-AB63-34A0C77B6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811F89C-7CBF-C646-B150-B2290449F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646" y="349664"/>
            <a:ext cx="5845571" cy="1638377"/>
          </a:xfrm>
        </p:spPr>
        <p:txBody>
          <a:bodyPr anchor="b">
            <a:normAutofit/>
          </a:bodyPr>
          <a:lstStyle/>
          <a:p>
            <a:r>
              <a:rPr lang="es-ES_tradnl" sz="4800">
                <a:latin typeface="Aharoni" panose="02010803020104030203" pitchFamily="2" charset="-79"/>
                <a:cs typeface="Aharoni" panose="02010803020104030203" pitchFamily="2" charset="-79"/>
              </a:rPr>
              <a:t>CLIMATE RISK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2EFD56-53EC-C646-AC95-F9740579E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56" y="2620641"/>
            <a:ext cx="6790944" cy="3023702"/>
          </a:xfrm>
        </p:spPr>
        <p:txBody>
          <a:bodyPr anchor="ctr">
            <a:normAutofit/>
          </a:bodyPr>
          <a:lstStyle/>
          <a:p>
            <a:r>
              <a:rPr lang="es-ES_tradnl" sz="2200" dirty="0" err="1">
                <a:latin typeface="+mj-lt"/>
              </a:rPr>
              <a:t>The</a:t>
            </a:r>
            <a:r>
              <a:rPr lang="es-ES_tradnl" sz="2200" dirty="0">
                <a:latin typeface="+mj-lt"/>
              </a:rPr>
              <a:t> </a:t>
            </a:r>
            <a:r>
              <a:rPr lang="es-ES_tradnl" sz="2200" dirty="0" err="1">
                <a:latin typeface="+mj-lt"/>
              </a:rPr>
              <a:t>poor</a:t>
            </a:r>
            <a:r>
              <a:rPr lang="es-ES_tradnl" sz="2200" dirty="0">
                <a:latin typeface="+mj-lt"/>
              </a:rPr>
              <a:t> </a:t>
            </a:r>
            <a:r>
              <a:rPr lang="es-ES_tradnl" sz="2200" dirty="0" err="1">
                <a:latin typeface="+mj-lt"/>
              </a:rPr>
              <a:t>will</a:t>
            </a:r>
            <a:r>
              <a:rPr lang="es-ES_tradnl" sz="2200" dirty="0">
                <a:latin typeface="+mj-lt"/>
              </a:rPr>
              <a:t> be more </a:t>
            </a:r>
            <a:r>
              <a:rPr lang="es-ES_tradnl" sz="2200" dirty="0" err="1">
                <a:latin typeface="+mj-lt"/>
              </a:rPr>
              <a:t>exposed</a:t>
            </a:r>
            <a:r>
              <a:rPr lang="es-ES_tradnl" sz="2200" dirty="0">
                <a:latin typeface="+mj-lt"/>
              </a:rPr>
              <a:t> and vulnerable to </a:t>
            </a:r>
            <a:r>
              <a:rPr lang="es-ES_tradnl" sz="2200" dirty="0" err="1">
                <a:latin typeface="+mj-lt"/>
              </a:rPr>
              <a:t>impacts</a:t>
            </a:r>
            <a:r>
              <a:rPr lang="es-ES_tradnl" sz="2200" dirty="0">
                <a:latin typeface="+mj-lt"/>
              </a:rPr>
              <a:t> </a:t>
            </a:r>
            <a:r>
              <a:rPr lang="es-ES_tradnl" sz="2200" dirty="0" err="1">
                <a:latin typeface="+mj-lt"/>
              </a:rPr>
              <a:t>because</a:t>
            </a:r>
            <a:r>
              <a:rPr lang="es-ES_tradnl" sz="2200" dirty="0">
                <a:latin typeface="+mj-lt"/>
              </a:rPr>
              <a:t> of </a:t>
            </a:r>
            <a:r>
              <a:rPr lang="es-ES_tradnl" sz="2200" dirty="0" err="1">
                <a:latin typeface="+mj-lt"/>
              </a:rPr>
              <a:t>lower</a:t>
            </a:r>
            <a:r>
              <a:rPr lang="es-ES_tradnl" sz="2200" dirty="0">
                <a:latin typeface="+mj-lt"/>
              </a:rPr>
              <a:t> </a:t>
            </a:r>
            <a:r>
              <a:rPr lang="es-ES_tradnl" sz="2200" dirty="0" err="1">
                <a:latin typeface="+mj-lt"/>
              </a:rPr>
              <a:t>capacity</a:t>
            </a:r>
            <a:r>
              <a:rPr lang="es-ES_tradnl" sz="2200" dirty="0">
                <a:latin typeface="+mj-lt"/>
              </a:rPr>
              <a:t> to </a:t>
            </a:r>
            <a:r>
              <a:rPr lang="es-ES_tradnl" sz="2200" dirty="0" err="1">
                <a:latin typeface="+mj-lt"/>
              </a:rPr>
              <a:t>adapt</a:t>
            </a:r>
            <a:endParaRPr lang="es-ES_tradnl" sz="2200" dirty="0">
              <a:latin typeface="+mj-lt"/>
            </a:endParaRPr>
          </a:p>
          <a:p>
            <a:pPr marL="0" indent="0">
              <a:buNone/>
            </a:pPr>
            <a:endParaRPr lang="es-ES_tradnl" sz="2200" dirty="0">
              <a:latin typeface="+mj-lt"/>
            </a:endParaRPr>
          </a:p>
          <a:p>
            <a:r>
              <a:rPr lang="es-ES_tradnl" sz="2200" dirty="0" err="1">
                <a:latin typeface="+mj-lt"/>
              </a:rPr>
              <a:t>Supporting</a:t>
            </a:r>
            <a:r>
              <a:rPr lang="es-ES_tradnl" sz="2200" dirty="0">
                <a:latin typeface="+mj-lt"/>
              </a:rPr>
              <a:t> </a:t>
            </a:r>
            <a:r>
              <a:rPr lang="es-ES_tradnl" sz="2200" dirty="0" err="1">
                <a:latin typeface="+mj-lt"/>
              </a:rPr>
              <a:t>the</a:t>
            </a:r>
            <a:r>
              <a:rPr lang="es-ES_tradnl" sz="2200" dirty="0">
                <a:latin typeface="+mj-lt"/>
              </a:rPr>
              <a:t> </a:t>
            </a:r>
            <a:r>
              <a:rPr lang="es-ES_tradnl" sz="2200" dirty="0" err="1">
                <a:latin typeface="+mj-lt"/>
              </a:rPr>
              <a:t>poor</a:t>
            </a:r>
            <a:r>
              <a:rPr lang="es-ES_tradnl" sz="2200" dirty="0">
                <a:latin typeface="+mj-lt"/>
              </a:rPr>
              <a:t> </a:t>
            </a:r>
            <a:r>
              <a:rPr lang="es-ES_tradnl" sz="2200" dirty="0" err="1">
                <a:latin typeface="+mj-lt"/>
              </a:rPr>
              <a:t>by</a:t>
            </a:r>
            <a:r>
              <a:rPr lang="es-ES_tradnl" sz="2200" dirty="0">
                <a:latin typeface="+mj-lt"/>
              </a:rPr>
              <a:t> </a:t>
            </a:r>
            <a:r>
              <a:rPr lang="es-ES_tradnl" sz="2200" dirty="0" err="1">
                <a:latin typeface="+mj-lt"/>
              </a:rPr>
              <a:t>planning</a:t>
            </a:r>
            <a:r>
              <a:rPr lang="es-ES_tradnl" sz="2200" dirty="0">
                <a:latin typeface="+mj-lt"/>
              </a:rPr>
              <a:t> and </a:t>
            </a:r>
            <a:r>
              <a:rPr lang="es-ES_tradnl" sz="2200" dirty="0" err="1">
                <a:latin typeface="+mj-lt"/>
              </a:rPr>
              <a:t>implementing</a:t>
            </a:r>
            <a:r>
              <a:rPr lang="es-ES_tradnl" sz="2200" dirty="0">
                <a:latin typeface="+mj-lt"/>
              </a:rPr>
              <a:t> </a:t>
            </a:r>
            <a:r>
              <a:rPr lang="es-ES_tradnl" sz="2200" dirty="0" err="1">
                <a:latin typeface="+mj-lt"/>
              </a:rPr>
              <a:t>adaptation</a:t>
            </a:r>
            <a:r>
              <a:rPr lang="es-ES_tradnl" sz="2200" dirty="0">
                <a:latin typeface="+mj-lt"/>
              </a:rPr>
              <a:t> </a:t>
            </a:r>
            <a:r>
              <a:rPr lang="es-ES_tradnl" sz="2200" dirty="0" err="1">
                <a:latin typeface="+mj-lt"/>
              </a:rPr>
              <a:t>actions</a:t>
            </a:r>
            <a:r>
              <a:rPr lang="es-ES_tradnl" sz="2200" dirty="0">
                <a:latin typeface="+mj-lt"/>
              </a:rPr>
              <a:t> can </a:t>
            </a:r>
            <a:r>
              <a:rPr lang="es-ES_tradnl" sz="2200" dirty="0" err="1">
                <a:latin typeface="+mj-lt"/>
              </a:rPr>
              <a:t>enable</a:t>
            </a:r>
            <a:r>
              <a:rPr lang="es-ES_tradnl" sz="2200" dirty="0">
                <a:latin typeface="+mj-lt"/>
              </a:rPr>
              <a:t> </a:t>
            </a:r>
            <a:r>
              <a:rPr lang="es-ES_tradnl" sz="2200" dirty="0" err="1">
                <a:latin typeface="+mj-lt"/>
              </a:rPr>
              <a:t>them</a:t>
            </a:r>
            <a:r>
              <a:rPr lang="es-ES_tradnl" sz="2200" dirty="0">
                <a:latin typeface="+mj-lt"/>
              </a:rPr>
              <a:t> to </a:t>
            </a:r>
            <a:r>
              <a:rPr lang="es-ES_tradnl" sz="2200" dirty="0" err="1">
                <a:latin typeface="+mj-lt"/>
              </a:rPr>
              <a:t>become</a:t>
            </a:r>
            <a:r>
              <a:rPr lang="es-ES_tradnl" sz="2200" dirty="0">
                <a:latin typeface="+mj-lt"/>
              </a:rPr>
              <a:t> more </a:t>
            </a:r>
            <a:r>
              <a:rPr lang="es-ES_tradnl" sz="2200" dirty="0" err="1">
                <a:latin typeface="+mj-lt"/>
              </a:rPr>
              <a:t>ready</a:t>
            </a:r>
            <a:r>
              <a:rPr lang="es-ES_tradnl" sz="2200" dirty="0">
                <a:latin typeface="+mj-lt"/>
              </a:rPr>
              <a:t> to </a:t>
            </a:r>
            <a:r>
              <a:rPr lang="es-ES_tradnl" sz="2200" dirty="0" err="1">
                <a:latin typeface="+mj-lt"/>
              </a:rPr>
              <a:t>adapt</a:t>
            </a:r>
            <a:r>
              <a:rPr lang="es-ES_tradnl" sz="2200" dirty="0">
                <a:latin typeface="+mj-lt"/>
              </a:rPr>
              <a:t> to </a:t>
            </a:r>
            <a:r>
              <a:rPr lang="es-ES_tradnl" sz="2200" dirty="0" err="1">
                <a:latin typeface="+mj-lt"/>
              </a:rPr>
              <a:t>climate</a:t>
            </a:r>
            <a:r>
              <a:rPr lang="es-ES_tradnl" sz="2200" dirty="0">
                <a:latin typeface="+mj-lt"/>
              </a:rPr>
              <a:t> </a:t>
            </a:r>
            <a:r>
              <a:rPr lang="es-ES_tradnl" sz="2200" dirty="0" err="1">
                <a:latin typeface="+mj-lt"/>
              </a:rPr>
              <a:t>change</a:t>
            </a:r>
            <a:endParaRPr lang="es-ES_tradnl" sz="2200" dirty="0">
              <a:latin typeface="+mj-l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669568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447" y="399675"/>
            <a:ext cx="4647368" cy="5809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áfico 4" descr="Saludos">
            <a:extLst>
              <a:ext uri="{FF2B5EF4-FFF2-40B4-BE49-F238E27FC236}">
                <a16:creationId xmlns:a16="http://schemas.microsoft.com/office/drawing/2014/main" id="{9E7A12F0-D925-1F47-99EE-C2B24C689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8654" y="1844164"/>
            <a:ext cx="2920954" cy="292095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774185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051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B24EBA-D9C7-1D44-BFC0-92FFED2EC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44200" cy="1219835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latin typeface="Aharoni" panose="02010803020104030203" pitchFamily="2" charset="-79"/>
                <a:cs typeface="Aharoni" panose="02010803020104030203" pitchFamily="2" charset="-79"/>
              </a:rPr>
              <a:t>WHAT SPAIN DETERMINED IN 2015 WITH THE OTHER MEMBERS OF THE EU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78B690-C378-2142-BCD1-2B69F6E88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658111"/>
            <a:ext cx="11277600" cy="50671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200" b="1" dirty="0">
                <a:latin typeface="Aharoni" panose="02010803020104030203" pitchFamily="2" charset="-79"/>
                <a:cs typeface="Aharoni" panose="02010803020104030203" pitchFamily="2" charset="-79"/>
              </a:rPr>
              <a:t>TARGET: </a:t>
            </a:r>
            <a:r>
              <a:rPr lang="es-ES" sz="2200" dirty="0">
                <a:latin typeface="+mj-lt"/>
              </a:rPr>
              <a:t>at </a:t>
            </a:r>
            <a:r>
              <a:rPr lang="es-ES" sz="2200" dirty="0" err="1">
                <a:latin typeface="+mj-lt"/>
              </a:rPr>
              <a:t>least</a:t>
            </a:r>
            <a:r>
              <a:rPr lang="es-ES" sz="2200" dirty="0">
                <a:latin typeface="+mj-lt"/>
              </a:rPr>
              <a:t> 40% </a:t>
            </a:r>
            <a:r>
              <a:rPr lang="es-ES" sz="2200" dirty="0" err="1">
                <a:latin typeface="+mj-lt"/>
              </a:rPr>
              <a:t>domestic</a:t>
            </a:r>
            <a:r>
              <a:rPr lang="es-ES" sz="2200" dirty="0">
                <a:latin typeface="+mj-lt"/>
              </a:rPr>
              <a:t> </a:t>
            </a:r>
            <a:r>
              <a:rPr lang="es-ES" sz="2200" dirty="0" err="1">
                <a:latin typeface="+mj-lt"/>
              </a:rPr>
              <a:t>reduction</a:t>
            </a:r>
            <a:r>
              <a:rPr lang="es-ES" sz="2200" dirty="0">
                <a:latin typeface="+mj-lt"/>
              </a:rPr>
              <a:t> in </a:t>
            </a:r>
            <a:r>
              <a:rPr lang="es-ES" sz="2200" dirty="0" err="1">
                <a:latin typeface="+mj-lt"/>
              </a:rPr>
              <a:t>greenhouse</a:t>
            </a:r>
            <a:r>
              <a:rPr lang="es-ES" sz="2200" dirty="0">
                <a:latin typeface="+mj-lt"/>
              </a:rPr>
              <a:t> gas </a:t>
            </a:r>
            <a:r>
              <a:rPr lang="es-ES" sz="2200" dirty="0" err="1">
                <a:latin typeface="+mj-lt"/>
              </a:rPr>
              <a:t>emissions</a:t>
            </a:r>
            <a:r>
              <a:rPr lang="es-ES" sz="2200" dirty="0">
                <a:latin typeface="+mj-lt"/>
              </a:rPr>
              <a:t> </a:t>
            </a:r>
            <a:r>
              <a:rPr lang="es-ES" sz="2200" dirty="0" err="1">
                <a:latin typeface="+mj-lt"/>
              </a:rPr>
              <a:t>by</a:t>
            </a:r>
            <a:r>
              <a:rPr lang="es-ES" sz="2200" dirty="0">
                <a:latin typeface="+mj-lt"/>
              </a:rPr>
              <a:t> 2030 </a:t>
            </a:r>
            <a:r>
              <a:rPr lang="es-ES" sz="2200" dirty="0" err="1">
                <a:latin typeface="+mj-lt"/>
              </a:rPr>
              <a:t>compared</a:t>
            </a:r>
            <a:r>
              <a:rPr lang="es-ES" sz="2200" dirty="0">
                <a:latin typeface="+mj-lt"/>
              </a:rPr>
              <a:t> to 1990 </a:t>
            </a:r>
          </a:p>
          <a:p>
            <a:pPr marL="0" indent="0">
              <a:buNone/>
            </a:pPr>
            <a:endParaRPr lang="es-ES" sz="1600" dirty="0">
              <a:latin typeface="+mj-lt"/>
            </a:endParaRPr>
          </a:p>
          <a:p>
            <a:pPr marL="0" indent="0">
              <a:buNone/>
            </a:pPr>
            <a:r>
              <a:rPr lang="es-ES" sz="2200" dirty="0">
                <a:latin typeface="Aharoni" panose="02010803020104030203" pitchFamily="2" charset="-79"/>
                <a:cs typeface="Aharoni" panose="02010803020104030203" pitchFamily="2" charset="-79"/>
              </a:rPr>
              <a:t>FAIR AND AMBITIOUS: </a:t>
            </a:r>
            <a:r>
              <a:rPr lang="es-ES" sz="2200" dirty="0">
                <a:latin typeface="+mj-lt"/>
              </a:rPr>
              <a:t>20% </a:t>
            </a:r>
            <a:r>
              <a:rPr lang="es-ES" sz="2200" dirty="0" err="1">
                <a:latin typeface="+mj-lt"/>
              </a:rPr>
              <a:t>emission</a:t>
            </a:r>
            <a:r>
              <a:rPr lang="es-ES" sz="2200" dirty="0">
                <a:latin typeface="+mj-lt"/>
              </a:rPr>
              <a:t> </a:t>
            </a:r>
            <a:r>
              <a:rPr lang="es-ES" sz="2200" dirty="0" err="1">
                <a:latin typeface="+mj-lt"/>
              </a:rPr>
              <a:t>reduction</a:t>
            </a:r>
            <a:r>
              <a:rPr lang="es-ES" sz="2200" dirty="0">
                <a:latin typeface="+mj-lt"/>
              </a:rPr>
              <a:t> </a:t>
            </a:r>
            <a:r>
              <a:rPr lang="es-ES" sz="2200" dirty="0" err="1">
                <a:latin typeface="+mj-lt"/>
              </a:rPr>
              <a:t>commitment</a:t>
            </a:r>
            <a:r>
              <a:rPr lang="es-ES" sz="2200" dirty="0">
                <a:latin typeface="+mj-lt"/>
              </a:rPr>
              <a:t> </a:t>
            </a:r>
            <a:r>
              <a:rPr lang="es-ES" sz="2200" dirty="0" err="1">
                <a:latin typeface="+mj-lt"/>
              </a:rPr>
              <a:t>by</a:t>
            </a:r>
            <a:r>
              <a:rPr lang="es-ES" sz="2200" dirty="0">
                <a:latin typeface="+mj-lt"/>
              </a:rPr>
              <a:t> 2020 </a:t>
            </a:r>
            <a:r>
              <a:rPr lang="es-ES" sz="2200" dirty="0" err="1">
                <a:latin typeface="+mj-lt"/>
              </a:rPr>
              <a:t>compared</a:t>
            </a:r>
            <a:r>
              <a:rPr lang="es-ES" sz="2200" dirty="0">
                <a:latin typeface="+mj-lt"/>
              </a:rPr>
              <a:t> to 1990</a:t>
            </a:r>
          </a:p>
          <a:p>
            <a:pPr marL="0" indent="0">
              <a:buNone/>
            </a:pPr>
            <a:endParaRPr lang="es-ES" sz="1600" dirty="0">
              <a:latin typeface="+mj-lt"/>
            </a:endParaRPr>
          </a:p>
          <a:p>
            <a:pPr marL="0" indent="0">
              <a:buNone/>
            </a:pPr>
            <a:r>
              <a:rPr lang="es-ES" sz="2200" b="1" dirty="0">
                <a:latin typeface="Aharoni" panose="02010803020104030203" pitchFamily="2" charset="-79"/>
                <a:cs typeface="Aharoni" panose="02010803020104030203" pitchFamily="2" charset="-79"/>
              </a:rPr>
              <a:t>PERIOD: </a:t>
            </a:r>
            <a:r>
              <a:rPr lang="es-ES" sz="2200" b="1" dirty="0" err="1">
                <a:latin typeface="+mj-lt"/>
              </a:rPr>
              <a:t>J</a:t>
            </a:r>
            <a:r>
              <a:rPr lang="es-ES" sz="2200" dirty="0" err="1">
                <a:latin typeface="+mj-lt"/>
              </a:rPr>
              <a:t>anuary</a:t>
            </a:r>
            <a:r>
              <a:rPr lang="es-ES" sz="2200" dirty="0">
                <a:latin typeface="+mj-lt"/>
              </a:rPr>
              <a:t> 1, 2021- </a:t>
            </a:r>
            <a:r>
              <a:rPr lang="es-ES" sz="2200" dirty="0" err="1">
                <a:latin typeface="+mj-lt"/>
              </a:rPr>
              <a:t>December</a:t>
            </a:r>
            <a:r>
              <a:rPr lang="es-ES" sz="2200" dirty="0">
                <a:latin typeface="+mj-lt"/>
              </a:rPr>
              <a:t> 31, 2030</a:t>
            </a:r>
          </a:p>
          <a:p>
            <a:pPr marL="0" indent="0">
              <a:buNone/>
            </a:pPr>
            <a:endParaRPr lang="es-ES" sz="2200" dirty="0">
              <a:latin typeface="+mj-lt"/>
            </a:endParaRPr>
          </a:p>
          <a:p>
            <a:pPr marL="0" indent="0">
              <a:buNone/>
            </a:pPr>
            <a:r>
              <a:rPr lang="es-ES" sz="2200" dirty="0">
                <a:latin typeface="Aharoni" panose="02010803020104030203" pitchFamily="2" charset="-79"/>
                <a:cs typeface="Aharoni" panose="02010803020104030203" pitchFamily="2" charset="-79"/>
              </a:rPr>
              <a:t>BASE YEAR</a:t>
            </a:r>
            <a:r>
              <a:rPr lang="es-ES" sz="2200" dirty="0">
                <a:latin typeface="+mj-lt"/>
                <a:cs typeface="Aharoni" panose="02010803020104030203" pitchFamily="2" charset="-79"/>
              </a:rPr>
              <a:t>: 1990</a:t>
            </a:r>
          </a:p>
          <a:p>
            <a:pPr marL="0" indent="0">
              <a:buNone/>
            </a:pPr>
            <a:endParaRPr lang="es-ES" sz="1600" dirty="0">
              <a:latin typeface="+mj-lt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s-ES" sz="2200" b="1" dirty="0">
                <a:latin typeface="Aharoni" panose="02010803020104030203" pitchFamily="2" charset="-79"/>
                <a:cs typeface="Aharoni" panose="02010803020104030203" pitchFamily="2" charset="-79"/>
              </a:rPr>
              <a:t>SCOPE</a:t>
            </a:r>
            <a:r>
              <a:rPr lang="es-ES" sz="2200" dirty="0">
                <a:latin typeface="+mj-lt"/>
              </a:rPr>
              <a:t>: </a:t>
            </a:r>
            <a:r>
              <a:rPr lang="es-ES" sz="2200" dirty="0" err="1">
                <a:latin typeface="+mj-lt"/>
              </a:rPr>
              <a:t>All</a:t>
            </a:r>
            <a:r>
              <a:rPr lang="es-ES" sz="2200" dirty="0">
                <a:latin typeface="+mj-lt"/>
              </a:rPr>
              <a:t> </a:t>
            </a:r>
            <a:r>
              <a:rPr lang="es-ES" sz="2200" dirty="0" err="1">
                <a:latin typeface="+mj-lt"/>
              </a:rPr>
              <a:t>greenhouse</a:t>
            </a:r>
            <a:r>
              <a:rPr lang="es-ES" sz="2200" dirty="0">
                <a:latin typeface="+mj-lt"/>
              </a:rPr>
              <a:t> gases </a:t>
            </a:r>
            <a:r>
              <a:rPr lang="es-ES" sz="2200" dirty="0" err="1">
                <a:latin typeface="+mj-lt"/>
              </a:rPr>
              <a:t>not</a:t>
            </a:r>
            <a:r>
              <a:rPr lang="es-ES" sz="2200" dirty="0">
                <a:latin typeface="+mj-lt"/>
              </a:rPr>
              <a:t> </a:t>
            </a:r>
            <a:r>
              <a:rPr lang="es-ES" sz="2200" dirty="0" err="1">
                <a:latin typeface="+mj-lt"/>
              </a:rPr>
              <a:t>controlled</a:t>
            </a:r>
            <a:r>
              <a:rPr lang="es-ES" sz="2200" dirty="0">
                <a:latin typeface="+mj-lt"/>
              </a:rPr>
              <a:t> </a:t>
            </a:r>
            <a:r>
              <a:rPr lang="es-ES" sz="2200" dirty="0" err="1">
                <a:latin typeface="+mj-lt"/>
              </a:rPr>
              <a:t>by</a:t>
            </a:r>
            <a:r>
              <a:rPr lang="es-ES" sz="2200" dirty="0">
                <a:latin typeface="+mj-lt"/>
              </a:rPr>
              <a:t> </a:t>
            </a:r>
            <a:r>
              <a:rPr lang="es-ES" sz="2200" dirty="0" err="1">
                <a:latin typeface="+mj-lt"/>
              </a:rPr>
              <a:t>the</a:t>
            </a:r>
            <a:r>
              <a:rPr lang="es-ES" sz="2200" dirty="0">
                <a:latin typeface="+mj-lt"/>
              </a:rPr>
              <a:t> Montreal </a:t>
            </a:r>
            <a:r>
              <a:rPr lang="es-ES" sz="2200" dirty="0" err="1">
                <a:latin typeface="+mj-lt"/>
              </a:rPr>
              <a:t>Protocol</a:t>
            </a:r>
            <a:r>
              <a:rPr lang="es-ES" sz="2200" dirty="0">
                <a:latin typeface="+mj-lt"/>
              </a:rPr>
              <a:t>:</a:t>
            </a:r>
          </a:p>
          <a:p>
            <a:pPr marL="457200" lvl="1" indent="0">
              <a:buNone/>
            </a:pPr>
            <a:r>
              <a:rPr lang="es-ES" sz="2200" dirty="0">
                <a:latin typeface="+mj-lt"/>
              </a:rPr>
              <a:t>- </a:t>
            </a:r>
            <a:r>
              <a:rPr lang="es-ES" sz="2200" dirty="0" err="1">
                <a:latin typeface="+mj-lt"/>
              </a:rPr>
              <a:t>Carbon</a:t>
            </a:r>
            <a:r>
              <a:rPr lang="es-ES" sz="2200" dirty="0">
                <a:latin typeface="+mj-lt"/>
              </a:rPr>
              <a:t> </a:t>
            </a:r>
            <a:r>
              <a:rPr lang="es-ES" sz="2200" dirty="0" err="1">
                <a:latin typeface="+mj-lt"/>
              </a:rPr>
              <a:t>Dioxide</a:t>
            </a:r>
            <a:r>
              <a:rPr lang="es-ES" sz="2200" dirty="0">
                <a:latin typeface="+mj-lt"/>
              </a:rPr>
              <a:t> (CO2) 		- </a:t>
            </a:r>
            <a:r>
              <a:rPr lang="es-ES" sz="2200" dirty="0" err="1">
                <a:latin typeface="+mj-lt"/>
              </a:rPr>
              <a:t>Perfluorocarbons</a:t>
            </a:r>
            <a:r>
              <a:rPr lang="es-ES" sz="2200" dirty="0">
                <a:latin typeface="+mj-lt"/>
              </a:rPr>
              <a:t> (</a:t>
            </a:r>
            <a:r>
              <a:rPr lang="es-ES" sz="2200" dirty="0" err="1">
                <a:latin typeface="+mj-lt"/>
              </a:rPr>
              <a:t>PFCs</a:t>
            </a:r>
            <a:r>
              <a:rPr lang="es-ES" sz="2200" dirty="0">
                <a:latin typeface="+mj-lt"/>
              </a:rPr>
              <a:t>) 	</a:t>
            </a:r>
          </a:p>
          <a:p>
            <a:pPr marL="457200" lvl="1" indent="0">
              <a:buNone/>
            </a:pPr>
            <a:r>
              <a:rPr lang="es-ES" sz="2200" dirty="0">
                <a:latin typeface="+mj-lt"/>
              </a:rPr>
              <a:t>- </a:t>
            </a:r>
            <a:r>
              <a:rPr lang="es-ES" sz="2200" dirty="0" err="1">
                <a:latin typeface="+mj-lt"/>
              </a:rPr>
              <a:t>Methane</a:t>
            </a:r>
            <a:r>
              <a:rPr lang="es-ES" sz="2200" dirty="0">
                <a:latin typeface="+mj-lt"/>
              </a:rPr>
              <a:t> (CH4) 			- </a:t>
            </a:r>
            <a:r>
              <a:rPr lang="es-ES" sz="2200" dirty="0" err="1">
                <a:latin typeface="+mj-lt"/>
              </a:rPr>
              <a:t>Sulphur</a:t>
            </a:r>
            <a:r>
              <a:rPr lang="es-ES" sz="2200" dirty="0">
                <a:latin typeface="+mj-lt"/>
              </a:rPr>
              <a:t> </a:t>
            </a:r>
            <a:r>
              <a:rPr lang="es-ES" sz="2200" dirty="0" err="1">
                <a:latin typeface="+mj-lt"/>
              </a:rPr>
              <a:t>hexafluoride</a:t>
            </a:r>
            <a:r>
              <a:rPr lang="es-ES" sz="2200" dirty="0">
                <a:latin typeface="+mj-lt"/>
              </a:rPr>
              <a:t> (SF6) </a:t>
            </a:r>
          </a:p>
          <a:p>
            <a:pPr marL="457200" lvl="1" indent="0">
              <a:buNone/>
            </a:pPr>
            <a:r>
              <a:rPr lang="es-ES" sz="2200" dirty="0">
                <a:latin typeface="+mj-lt"/>
              </a:rPr>
              <a:t>- </a:t>
            </a:r>
            <a:r>
              <a:rPr lang="es-ES" sz="2200" dirty="0" err="1">
                <a:latin typeface="+mj-lt"/>
              </a:rPr>
              <a:t>Nitrous</a:t>
            </a:r>
            <a:r>
              <a:rPr lang="es-ES" sz="2200" dirty="0">
                <a:latin typeface="+mj-lt"/>
              </a:rPr>
              <a:t> Oxide (N2O) 		- </a:t>
            </a:r>
            <a:r>
              <a:rPr lang="es-ES" sz="2200" dirty="0" err="1">
                <a:latin typeface="+mj-lt"/>
              </a:rPr>
              <a:t>Nitrogen</a:t>
            </a:r>
            <a:r>
              <a:rPr lang="es-ES" sz="2200" dirty="0">
                <a:latin typeface="+mj-lt"/>
              </a:rPr>
              <a:t> </a:t>
            </a:r>
            <a:r>
              <a:rPr lang="es-ES" sz="2200" dirty="0" err="1">
                <a:latin typeface="+mj-lt"/>
              </a:rPr>
              <a:t>trifluoride</a:t>
            </a:r>
            <a:r>
              <a:rPr lang="es-ES" sz="2200" dirty="0">
                <a:latin typeface="+mj-lt"/>
              </a:rPr>
              <a:t> (NF3) </a:t>
            </a:r>
          </a:p>
          <a:p>
            <a:pPr marL="457200" lvl="1" indent="0">
              <a:buNone/>
            </a:pPr>
            <a:r>
              <a:rPr lang="es-ES" sz="2200" dirty="0">
                <a:latin typeface="+mj-lt"/>
              </a:rPr>
              <a:t>- </a:t>
            </a:r>
            <a:r>
              <a:rPr lang="es-ES" sz="2200" dirty="0" err="1">
                <a:latin typeface="+mj-lt"/>
              </a:rPr>
              <a:t>Hydrofluorocarbons</a:t>
            </a:r>
            <a:r>
              <a:rPr lang="es-ES" sz="2200" dirty="0">
                <a:latin typeface="+mj-lt"/>
              </a:rPr>
              <a:t> (</a:t>
            </a:r>
            <a:r>
              <a:rPr lang="es-ES" sz="2200" dirty="0" err="1">
                <a:latin typeface="+mj-lt"/>
              </a:rPr>
              <a:t>HFCs</a:t>
            </a:r>
            <a:r>
              <a:rPr lang="es-ES" sz="2200" dirty="0">
                <a:latin typeface="+mj-lt"/>
              </a:rPr>
              <a:t>) </a:t>
            </a:r>
          </a:p>
          <a:p>
            <a:pPr marL="0" indent="0">
              <a:buNone/>
            </a:pPr>
            <a:endParaRPr lang="es-ES" sz="2000" dirty="0">
              <a:latin typeface="+mj-lt"/>
            </a:endParaRPr>
          </a:p>
          <a:p>
            <a:pPr marL="0" indent="0">
              <a:buNone/>
            </a:pPr>
            <a:br>
              <a:rPr lang="es-ES" sz="2000" dirty="0"/>
            </a:br>
            <a:endParaRPr lang="es-ES" sz="2000" dirty="0"/>
          </a:p>
          <a:p>
            <a:pPr marL="0" indent="0">
              <a:buNone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6032339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9">
            <a:extLst>
              <a:ext uri="{FF2B5EF4-FFF2-40B4-BE49-F238E27FC236}">
                <a16:creationId xmlns:a16="http://schemas.microsoft.com/office/drawing/2014/main" id="{936CFC0A-8C37-453C-9488-1B30FBC3B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18BB5BA-B0B6-D941-A4DA-E57E84749654}"/>
              </a:ext>
            </a:extLst>
          </p:cNvPr>
          <p:cNvSpPr/>
          <p:nvPr/>
        </p:nvSpPr>
        <p:spPr>
          <a:xfrm>
            <a:off x="1426838" y="3428784"/>
            <a:ext cx="9426806" cy="14244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rgbClr val="1B1B1B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WHAT SPAIN HAS ACHIEVED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BC3EAFD-A275-4F9B-8F62-72B6678F3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8526" y="933319"/>
            <a:ext cx="2463430" cy="2486070"/>
          </a:xfrm>
          <a:prstGeom prst="ellipse">
            <a:avLst/>
          </a:prstGeom>
          <a:solidFill>
            <a:srgbClr val="213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6E64A6D-2B9F-4AAD-AB42-A61BAF01A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92" y="1268361"/>
            <a:ext cx="1956816" cy="1953058"/>
          </a:xfrm>
          <a:prstGeom prst="ellipse">
            <a:avLst/>
          </a:prstGeom>
          <a:solidFill>
            <a:srgbClr val="FFFFFF"/>
          </a:solidFill>
          <a:ln>
            <a:solidFill>
              <a:srgbClr val="213E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5C78610-FBD3-794B-8BA3-618BF46534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81600" y="1330490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51881DD-AD85-41BE-8A49-C2FB45800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5" t="5243" r="33525" b="36180"/>
          <a:stretch>
            <a:fillRect/>
          </a:stretch>
        </p:blipFill>
        <p:spPr>
          <a:xfrm>
            <a:off x="4860081" y="896194"/>
            <a:ext cx="2560320" cy="2560320"/>
          </a:xfrm>
          <a:custGeom>
            <a:avLst/>
            <a:gdLst>
              <a:gd name="connsiteX0" fmla="*/ 2008598 w 4017196"/>
              <a:gd name="connsiteY0" fmla="*/ 0 h 4017196"/>
              <a:gd name="connsiteX1" fmla="*/ 4017196 w 4017196"/>
              <a:gd name="connsiteY1" fmla="*/ 2008598 h 4017196"/>
              <a:gd name="connsiteX2" fmla="*/ 2008598 w 4017196"/>
              <a:gd name="connsiteY2" fmla="*/ 4017196 h 4017196"/>
              <a:gd name="connsiteX3" fmla="*/ 0 w 4017196"/>
              <a:gd name="connsiteY3" fmla="*/ 2008598 h 4017196"/>
              <a:gd name="connsiteX4" fmla="*/ 2008598 w 4017196"/>
              <a:gd name="connsiteY4" fmla="*/ 0 h 4017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7196" h="4017196">
                <a:moveTo>
                  <a:pt x="2008598" y="0"/>
                </a:moveTo>
                <a:cubicBezTo>
                  <a:pt x="3117916" y="0"/>
                  <a:pt x="4017196" y="899280"/>
                  <a:pt x="4017196" y="2008598"/>
                </a:cubicBezTo>
                <a:cubicBezTo>
                  <a:pt x="4017196" y="3117916"/>
                  <a:pt x="3117916" y="4017196"/>
                  <a:pt x="2008598" y="4017196"/>
                </a:cubicBezTo>
                <a:cubicBezTo>
                  <a:pt x="899280" y="4017196"/>
                  <a:pt x="0" y="3117916"/>
                  <a:pt x="0" y="2008598"/>
                </a:cubicBezTo>
                <a:cubicBezTo>
                  <a:pt x="0" y="899280"/>
                  <a:pt x="899280" y="0"/>
                  <a:pt x="2008598" y="0"/>
                </a:cubicBezTo>
                <a:close/>
              </a:path>
            </a:pathLst>
          </a:cu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AD20FE8-ED02-4CDE-83B1-A1436305C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75960" y="4971278"/>
            <a:ext cx="640080" cy="0"/>
          </a:xfrm>
          <a:prstGeom prst="line">
            <a:avLst/>
          </a:prstGeom>
          <a:ln w="28575">
            <a:solidFill>
              <a:srgbClr val="1E3E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1868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830824-D14E-364B-AEBD-2A73DE3ED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5" y="296883"/>
            <a:ext cx="11635409" cy="6353299"/>
          </a:xfrm>
        </p:spPr>
        <p:txBody>
          <a:bodyPr>
            <a:normAutofit/>
          </a:bodyPr>
          <a:lstStyle/>
          <a:p>
            <a:r>
              <a:rPr lang="es-ES" sz="2400" dirty="0" err="1">
                <a:latin typeface="+mj-lt"/>
              </a:rPr>
              <a:t>Spain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achieved</a:t>
            </a:r>
            <a:r>
              <a:rPr lang="es-ES" sz="2400" dirty="0">
                <a:latin typeface="+mj-lt"/>
              </a:rPr>
              <a:t> to </a:t>
            </a:r>
            <a:r>
              <a:rPr lang="es-ES" sz="2400" b="1" dirty="0">
                <a:latin typeface="+mj-lt"/>
              </a:rPr>
              <a:t>reduce 20% of </a:t>
            </a:r>
            <a:r>
              <a:rPr lang="es-ES" sz="2400" b="1" dirty="0" err="1">
                <a:latin typeface="+mj-lt"/>
              </a:rPr>
              <a:t>greenhouse</a:t>
            </a:r>
            <a:r>
              <a:rPr lang="es-ES" sz="2400" b="1" dirty="0">
                <a:latin typeface="+mj-lt"/>
              </a:rPr>
              <a:t> gas </a:t>
            </a:r>
            <a:r>
              <a:rPr lang="es-ES" sz="2400" b="1" dirty="0" err="1">
                <a:latin typeface="+mj-lt"/>
              </a:rPr>
              <a:t>emissions</a:t>
            </a:r>
            <a:r>
              <a:rPr lang="es-ES" sz="2400" b="1" dirty="0">
                <a:latin typeface="+mj-lt"/>
              </a:rPr>
              <a:t> </a:t>
            </a:r>
            <a:r>
              <a:rPr lang="es-ES" sz="2400" dirty="0">
                <a:latin typeface="+mj-lt"/>
              </a:rPr>
              <a:t>in 2017. </a:t>
            </a:r>
            <a:r>
              <a:rPr lang="es-ES" sz="2400" dirty="0" err="1">
                <a:latin typeface="+mj-lt"/>
              </a:rPr>
              <a:t>Before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the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established</a:t>
            </a:r>
            <a:r>
              <a:rPr lang="es-ES" sz="2400" dirty="0">
                <a:latin typeface="+mj-lt"/>
              </a:rPr>
              <a:t> date in 2020</a:t>
            </a:r>
          </a:p>
          <a:p>
            <a:pPr marL="0" indent="0">
              <a:buNone/>
            </a:pPr>
            <a:endParaRPr lang="es-ES" sz="2400" dirty="0">
              <a:latin typeface="+mj-lt"/>
            </a:endParaRPr>
          </a:p>
          <a:p>
            <a:r>
              <a:rPr lang="es-ES" sz="2200" dirty="0" err="1">
                <a:latin typeface="Aharoni" panose="02010803020104030203" pitchFamily="2" charset="-79"/>
                <a:cs typeface="Aharoni" panose="02010803020104030203" pitchFamily="2" charset="-79"/>
              </a:rPr>
              <a:t>Agricultural</a:t>
            </a:r>
            <a:r>
              <a:rPr lang="es-ES" sz="2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200" dirty="0" err="1">
                <a:latin typeface="Aharoni" panose="02010803020104030203" pitchFamily="2" charset="-79"/>
                <a:cs typeface="Aharoni" panose="02010803020104030203" pitchFamily="2" charset="-79"/>
              </a:rPr>
              <a:t>policies</a:t>
            </a:r>
            <a:r>
              <a:rPr lang="es-ES" sz="2200" dirty="0">
                <a:latin typeface="Aharoni" panose="02010803020104030203" pitchFamily="2" charset="-79"/>
                <a:cs typeface="Aharoni" panose="02010803020104030203" pitchFamily="2" charset="-79"/>
              </a:rPr>
              <a:t>: </a:t>
            </a:r>
            <a:r>
              <a:rPr lang="es-ES" sz="2400" dirty="0" err="1">
                <a:latin typeface="+mj-lt"/>
              </a:rPr>
              <a:t>Spain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is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prioritizing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crop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rotation</a:t>
            </a:r>
            <a:r>
              <a:rPr lang="es-ES" sz="2400" dirty="0">
                <a:latin typeface="+mj-lt"/>
              </a:rPr>
              <a:t> to </a:t>
            </a:r>
            <a:r>
              <a:rPr lang="es-ES" sz="2400" dirty="0" err="1">
                <a:latin typeface="+mj-lt"/>
              </a:rPr>
              <a:t>facilitate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the</a:t>
            </a:r>
            <a:r>
              <a:rPr lang="es-ES" sz="2400" dirty="0">
                <a:latin typeface="+mj-lt"/>
              </a:rPr>
              <a:t> use of </a:t>
            </a:r>
            <a:r>
              <a:rPr lang="es-ES" sz="2400" dirty="0" err="1">
                <a:latin typeface="+mj-lt"/>
              </a:rPr>
              <a:t>legumes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that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help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fix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nitrogen</a:t>
            </a:r>
            <a:r>
              <a:rPr lang="es-ES" sz="2400" dirty="0">
                <a:latin typeface="+mj-lt"/>
              </a:rPr>
              <a:t> in </a:t>
            </a:r>
            <a:r>
              <a:rPr lang="es-ES" sz="2400" dirty="0" err="1">
                <a:latin typeface="+mj-lt"/>
              </a:rPr>
              <a:t>the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soil</a:t>
            </a:r>
            <a:r>
              <a:rPr lang="es-ES" sz="2400" dirty="0">
                <a:latin typeface="+mj-lt"/>
              </a:rPr>
              <a:t>, </a:t>
            </a:r>
            <a:r>
              <a:rPr lang="es-ES" sz="2400" dirty="0" err="1">
                <a:latin typeface="+mj-lt"/>
              </a:rPr>
              <a:t>preventing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it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from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going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into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the</a:t>
            </a:r>
            <a:r>
              <a:rPr lang="es-ES" sz="2400" dirty="0">
                <a:latin typeface="+mj-lt"/>
              </a:rPr>
              <a:t> </a:t>
            </a:r>
            <a:r>
              <a:rPr lang="es-ES" sz="2400" dirty="0" err="1">
                <a:latin typeface="+mj-lt"/>
              </a:rPr>
              <a:t>atmosphere</a:t>
            </a:r>
            <a:r>
              <a:rPr lang="es-ES" sz="2400" dirty="0">
                <a:latin typeface="+mj-lt"/>
              </a:rPr>
              <a:t>.</a:t>
            </a:r>
          </a:p>
          <a:p>
            <a:endParaRPr lang="es-ES" sz="2400" dirty="0">
              <a:latin typeface="+mj-lt"/>
            </a:endParaRPr>
          </a:p>
          <a:p>
            <a:endParaRPr lang="es-ES" sz="2400" dirty="0">
              <a:latin typeface="+mj-lt"/>
            </a:endParaRPr>
          </a:p>
          <a:p>
            <a:endParaRPr lang="es-ES" sz="2400" dirty="0">
              <a:latin typeface="+mj-lt"/>
            </a:endParaRPr>
          </a:p>
          <a:p>
            <a:endParaRPr lang="es-ES" sz="2400" dirty="0">
              <a:latin typeface="+mj-lt"/>
            </a:endParaRPr>
          </a:p>
          <a:p>
            <a:r>
              <a:rPr lang="es-ES" sz="2200" dirty="0" err="1">
                <a:latin typeface="Aharoni" panose="02010803020104030203" pitchFamily="2" charset="-79"/>
                <a:cs typeface="Aharoni" panose="02010803020104030203" pitchFamily="2" charset="-79"/>
              </a:rPr>
              <a:t>Increased</a:t>
            </a:r>
            <a:r>
              <a:rPr lang="es-ES" sz="2200" dirty="0">
                <a:latin typeface="Aharoni" panose="02010803020104030203" pitchFamily="2" charset="-79"/>
                <a:cs typeface="Aharoni" panose="02010803020104030203" pitchFamily="2" charset="-79"/>
              </a:rPr>
              <a:t> sales in </a:t>
            </a:r>
            <a:r>
              <a:rPr lang="es-ES" sz="2200" dirty="0" err="1">
                <a:latin typeface="Aharoni" panose="02010803020104030203" pitchFamily="2" charset="-79"/>
                <a:cs typeface="Aharoni" panose="02010803020104030203" pitchFamily="2" charset="-79"/>
              </a:rPr>
              <a:t>hybrid</a:t>
            </a:r>
            <a:r>
              <a:rPr lang="es-ES" sz="2200" dirty="0">
                <a:latin typeface="Aharoni" panose="02010803020104030203" pitchFamily="2" charset="-79"/>
                <a:cs typeface="Aharoni" panose="02010803020104030203" pitchFamily="2" charset="-79"/>
              </a:rPr>
              <a:t> cars: </a:t>
            </a:r>
            <a:r>
              <a:rPr lang="es-ES" sz="2200" dirty="0">
                <a:latin typeface="+mj-lt"/>
                <a:cs typeface="Aharoni" panose="02010803020104030203" pitchFamily="2" charset="-79"/>
              </a:rPr>
              <a:t>In </a:t>
            </a:r>
            <a:r>
              <a:rPr lang="es-ES" sz="2200" dirty="0" err="1">
                <a:latin typeface="+mj-lt"/>
                <a:cs typeface="Aharoni" panose="02010803020104030203" pitchFamily="2" charset="-79"/>
              </a:rPr>
              <a:t>August</a:t>
            </a:r>
            <a:r>
              <a:rPr lang="es-ES" sz="2200" dirty="0">
                <a:latin typeface="+mj-lt"/>
                <a:cs typeface="Aharoni" panose="02010803020104030203" pitchFamily="2" charset="-79"/>
              </a:rPr>
              <a:t> 2020, </a:t>
            </a:r>
            <a:r>
              <a:rPr lang="es-ES" sz="2200" dirty="0" err="1">
                <a:latin typeface="+mj-lt"/>
                <a:cs typeface="Aharoni" panose="02010803020104030203" pitchFamily="2" charset="-79"/>
              </a:rPr>
              <a:t>plug</a:t>
            </a:r>
            <a:r>
              <a:rPr lang="es-ES" sz="2200" dirty="0">
                <a:latin typeface="+mj-lt"/>
                <a:cs typeface="Aharoni" panose="02010803020104030203" pitchFamily="2" charset="-79"/>
              </a:rPr>
              <a:t>-in </a:t>
            </a:r>
            <a:r>
              <a:rPr lang="es-ES" sz="2200" dirty="0" err="1">
                <a:latin typeface="+mj-lt"/>
                <a:cs typeface="Aharoni" panose="02010803020104030203" pitchFamily="2" charset="-79"/>
              </a:rPr>
              <a:t>hybrid</a:t>
            </a:r>
            <a:r>
              <a:rPr lang="es-ES" sz="22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200" dirty="0" err="1">
                <a:latin typeface="+mj-lt"/>
                <a:cs typeface="Aharoni" panose="02010803020104030203" pitchFamily="2" charset="-79"/>
              </a:rPr>
              <a:t>vehicle</a:t>
            </a:r>
            <a:r>
              <a:rPr lang="es-ES" sz="22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200" dirty="0" err="1">
                <a:latin typeface="+mj-lt"/>
                <a:cs typeface="Aharoni" panose="02010803020104030203" pitchFamily="2" charset="-79"/>
              </a:rPr>
              <a:t>registrations</a:t>
            </a:r>
            <a:r>
              <a:rPr lang="es-ES" sz="22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200" dirty="0" err="1">
                <a:latin typeface="+mj-lt"/>
                <a:cs typeface="Aharoni" panose="02010803020104030203" pitchFamily="2" charset="-79"/>
              </a:rPr>
              <a:t>reached</a:t>
            </a:r>
            <a:r>
              <a:rPr lang="es-ES" sz="2200" dirty="0">
                <a:latin typeface="+mj-lt"/>
                <a:cs typeface="Aharoni" panose="02010803020104030203" pitchFamily="2" charset="-79"/>
              </a:rPr>
              <a:t> 1,336. 199.5% more </a:t>
            </a:r>
            <a:r>
              <a:rPr lang="es-ES" sz="2200" dirty="0" err="1">
                <a:latin typeface="+mj-lt"/>
                <a:cs typeface="Aharoni" panose="02010803020104030203" pitchFamily="2" charset="-79"/>
              </a:rPr>
              <a:t>than</a:t>
            </a:r>
            <a:r>
              <a:rPr lang="es-ES" sz="2200" dirty="0">
                <a:latin typeface="+mj-lt"/>
                <a:cs typeface="Aharoni" panose="02010803020104030203" pitchFamily="2" charset="-79"/>
              </a:rPr>
              <a:t> in </a:t>
            </a:r>
            <a:r>
              <a:rPr lang="es-ES" sz="2200" dirty="0" err="1">
                <a:latin typeface="+mj-lt"/>
                <a:cs typeface="Aharoni" panose="02010803020104030203" pitchFamily="2" charset="-79"/>
              </a:rPr>
              <a:t>the</a:t>
            </a:r>
            <a:r>
              <a:rPr lang="es-ES" sz="22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200" dirty="0" err="1">
                <a:latin typeface="+mj-lt"/>
                <a:cs typeface="Aharoni" panose="02010803020104030203" pitchFamily="2" charset="-79"/>
              </a:rPr>
              <a:t>same</a:t>
            </a:r>
            <a:r>
              <a:rPr lang="es-ES" sz="22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200" dirty="0" err="1">
                <a:latin typeface="+mj-lt"/>
                <a:cs typeface="Aharoni" panose="02010803020104030203" pitchFamily="2" charset="-79"/>
              </a:rPr>
              <a:t>period</a:t>
            </a:r>
            <a:r>
              <a:rPr lang="es-ES" sz="2200" dirty="0">
                <a:latin typeface="+mj-lt"/>
                <a:cs typeface="Aharoni" panose="02010803020104030203" pitchFamily="2" charset="-79"/>
              </a:rPr>
              <a:t> of 2019.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EB9EDEC-2463-A74E-B668-EA9689834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6359" y="4876367"/>
            <a:ext cx="3480929" cy="168475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7699AC9-4BB3-E44A-A170-87E099FB9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4876367"/>
            <a:ext cx="3214256" cy="16847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E18EB89-63B0-9E45-BFB7-FFDA7DAEE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6359" y="2400442"/>
            <a:ext cx="3548337" cy="122612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F4C7192-0808-9F4D-9BE8-0D48369CAB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2395686"/>
            <a:ext cx="3214256" cy="122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0567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45D097F-475D-3247-B01C-AE6A37080B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830824-D14E-364B-AEBD-2A73DE3ED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313986"/>
            <a:ext cx="4190438" cy="2230027"/>
          </a:xfrm>
        </p:spPr>
        <p:txBody>
          <a:bodyPr>
            <a:normAutofit lnSpcReduction="10000"/>
          </a:bodyPr>
          <a:lstStyle/>
          <a:p>
            <a:r>
              <a:rPr lang="es-ES" sz="1800" dirty="0">
                <a:latin typeface="Aharoni" panose="02010803020104030203" pitchFamily="2" charset="-79"/>
                <a:cs typeface="Aharoni" panose="02010803020104030203" pitchFamily="2" charset="-79"/>
              </a:rPr>
              <a:t>SPREAD AWARENESS: 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Young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people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are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spreading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the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message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that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climate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change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isa real global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problem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.</a:t>
            </a:r>
          </a:p>
          <a:p>
            <a:pPr lvl="1"/>
            <a:r>
              <a:rPr lang="es-ES" sz="2000" dirty="0">
                <a:latin typeface="+mj-lt"/>
                <a:cs typeface="Aharoni" panose="02010803020104030203" pitchFamily="2" charset="-79"/>
              </a:rPr>
              <a:t>27th of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september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2019=&gt;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Mass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mobilization</a:t>
            </a:r>
            <a:endParaRPr lang="es-ES" sz="2000" dirty="0">
              <a:latin typeface="+mj-lt"/>
              <a:cs typeface="Aharoni" panose="02010803020104030203" pitchFamily="2" charset="-79"/>
            </a:endParaRPr>
          </a:p>
          <a:p>
            <a:pPr lvl="1"/>
            <a:r>
              <a:rPr lang="es-ES" sz="2000" dirty="0">
                <a:latin typeface="+mj-lt"/>
                <a:cs typeface="Aharoni" panose="02010803020104030203" pitchFamily="2" charset="-79"/>
              </a:rPr>
              <a:t>In 2019 in Madrid and Barcelona 40.000</a:t>
            </a:r>
          </a:p>
          <a:p>
            <a:pPr lvl="1"/>
            <a:endParaRPr lang="es-ES" sz="2000" dirty="0">
              <a:latin typeface="+mj-l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601627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36CFC0A-8C37-453C-9488-1B30FBC3B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18BB5BA-B0B6-D941-A4DA-E57E84749654}"/>
              </a:ext>
            </a:extLst>
          </p:cNvPr>
          <p:cNvSpPr/>
          <p:nvPr/>
        </p:nvSpPr>
        <p:spPr>
          <a:xfrm>
            <a:off x="1067941" y="3462335"/>
            <a:ext cx="10144600" cy="14244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rgbClr val="1B1B1B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WHAT SPAIN IS DOING POORLY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BC3EAFD-A275-4F9B-8F62-72B6678F3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8526" y="933319"/>
            <a:ext cx="2463430" cy="2486070"/>
          </a:xfrm>
          <a:prstGeom prst="ellipse">
            <a:avLst/>
          </a:prstGeom>
          <a:solidFill>
            <a:srgbClr val="644A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6E64A6D-2B9F-4AAD-AB42-A61BAF01A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92" y="1268361"/>
            <a:ext cx="1956816" cy="1953058"/>
          </a:xfrm>
          <a:prstGeom prst="ellipse">
            <a:avLst/>
          </a:prstGeom>
          <a:solidFill>
            <a:srgbClr val="FFFFFF"/>
          </a:solidFill>
          <a:ln>
            <a:solidFill>
              <a:srgbClr val="644A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FACBF98-D528-CE46-B449-CA8105E8C8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636" r="23462" b="2"/>
          <a:stretch/>
        </p:blipFill>
        <p:spPr>
          <a:xfrm>
            <a:off x="5181599" y="1330489"/>
            <a:ext cx="1890929" cy="1890929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1881DD-AD85-41BE-8A49-C2FB45800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5" t="5243" r="33525" b="36180"/>
          <a:stretch>
            <a:fillRect/>
          </a:stretch>
        </p:blipFill>
        <p:spPr>
          <a:xfrm>
            <a:off x="4860081" y="896194"/>
            <a:ext cx="2560320" cy="2560320"/>
          </a:xfrm>
          <a:custGeom>
            <a:avLst/>
            <a:gdLst>
              <a:gd name="connsiteX0" fmla="*/ 2008598 w 4017196"/>
              <a:gd name="connsiteY0" fmla="*/ 0 h 4017196"/>
              <a:gd name="connsiteX1" fmla="*/ 4017196 w 4017196"/>
              <a:gd name="connsiteY1" fmla="*/ 2008598 h 4017196"/>
              <a:gd name="connsiteX2" fmla="*/ 2008598 w 4017196"/>
              <a:gd name="connsiteY2" fmla="*/ 4017196 h 4017196"/>
              <a:gd name="connsiteX3" fmla="*/ 0 w 4017196"/>
              <a:gd name="connsiteY3" fmla="*/ 2008598 h 4017196"/>
              <a:gd name="connsiteX4" fmla="*/ 2008598 w 4017196"/>
              <a:gd name="connsiteY4" fmla="*/ 0 h 4017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7196" h="4017196">
                <a:moveTo>
                  <a:pt x="2008598" y="0"/>
                </a:moveTo>
                <a:cubicBezTo>
                  <a:pt x="3117916" y="0"/>
                  <a:pt x="4017196" y="899280"/>
                  <a:pt x="4017196" y="2008598"/>
                </a:cubicBezTo>
                <a:cubicBezTo>
                  <a:pt x="4017196" y="3117916"/>
                  <a:pt x="3117916" y="4017196"/>
                  <a:pt x="2008598" y="4017196"/>
                </a:cubicBezTo>
                <a:cubicBezTo>
                  <a:pt x="899280" y="4017196"/>
                  <a:pt x="0" y="3117916"/>
                  <a:pt x="0" y="2008598"/>
                </a:cubicBezTo>
                <a:cubicBezTo>
                  <a:pt x="0" y="899280"/>
                  <a:pt x="899280" y="0"/>
                  <a:pt x="2008598" y="0"/>
                </a:cubicBezTo>
                <a:close/>
              </a:path>
            </a:pathLst>
          </a:cu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AD20FE8-ED02-4CDE-83B1-A1436305C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75960" y="4971278"/>
            <a:ext cx="640080" cy="0"/>
          </a:xfrm>
          <a:prstGeom prst="line">
            <a:avLst/>
          </a:prstGeom>
          <a:ln w="28575">
            <a:solidFill>
              <a:srgbClr val="D542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4033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579F0A-F7C9-854D-9C83-BBE8E01AF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941" y="511448"/>
            <a:ext cx="11127783" cy="6090826"/>
          </a:xfrm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es-ES" sz="36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What</a:t>
            </a:r>
            <a:r>
              <a:rPr lang="es-ES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36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Spain</a:t>
            </a:r>
            <a:r>
              <a:rPr lang="es-ES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36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is</a:t>
            </a:r>
            <a:r>
              <a:rPr lang="es-ES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36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doing</a:t>
            </a:r>
            <a:r>
              <a:rPr lang="es-ES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36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poorly</a:t>
            </a:r>
            <a:endParaRPr lang="es-ES" sz="36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fontAlgn="base">
              <a:buNone/>
            </a:pP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Spain’s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efforts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are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still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not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enough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to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meet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the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EU’s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standards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Spain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ranks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at 21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out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of 28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countries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of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europe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on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its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policies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to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combat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climate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change</a:t>
            </a:r>
            <a:r>
              <a:rPr lang="es-ES" sz="20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pPr fontAlgn="base"/>
            <a:endParaRPr lang="es-ES" sz="2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fontAlgn="base"/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INCREASE IN CO2 GAS EMISSIONS:</a:t>
            </a:r>
          </a:p>
          <a:p>
            <a:pPr marL="457200" lvl="1" indent="0" fontAlgn="base">
              <a:buNone/>
            </a:pPr>
            <a:r>
              <a:rPr lang="es-ES" sz="1800" b="1" dirty="0"/>
              <a:t>- </a:t>
            </a:r>
            <a:r>
              <a:rPr lang="es-ES" sz="2200" b="1" dirty="0"/>
              <a:t>CO2 </a:t>
            </a:r>
            <a:r>
              <a:rPr lang="es-ES" sz="2200" b="1" dirty="0" err="1"/>
              <a:t>emissions</a:t>
            </a:r>
            <a:r>
              <a:rPr lang="es-ES" sz="2200" b="1" dirty="0"/>
              <a:t> in 2015: </a:t>
            </a:r>
            <a:r>
              <a:rPr lang="es-ES" sz="2200" dirty="0"/>
              <a:t>262.683 kilo </a:t>
            </a:r>
            <a:r>
              <a:rPr lang="es-ES" sz="2200" dirty="0" err="1"/>
              <a:t>tons</a:t>
            </a:r>
            <a:endParaRPr lang="es-ES" sz="2200" dirty="0"/>
          </a:p>
          <a:p>
            <a:pPr marL="457200" lvl="1" indent="0" fontAlgn="base">
              <a:buNone/>
            </a:pPr>
            <a:r>
              <a:rPr lang="es-ES" sz="2200" b="1" dirty="0"/>
              <a:t>- CO2 </a:t>
            </a:r>
            <a:r>
              <a:rPr lang="es-ES" sz="2200" b="1" dirty="0" err="1"/>
              <a:t>emissions</a:t>
            </a:r>
            <a:r>
              <a:rPr lang="es-ES" sz="2200" b="1" dirty="0"/>
              <a:t> in 2018: </a:t>
            </a:r>
            <a:r>
              <a:rPr lang="es-ES" sz="2200" dirty="0"/>
              <a:t>276.047 Kilo </a:t>
            </a:r>
            <a:r>
              <a:rPr lang="es-ES" sz="2200" dirty="0" err="1"/>
              <a:t>tons</a:t>
            </a:r>
            <a:endParaRPr lang="es-ES" sz="2200" dirty="0"/>
          </a:p>
          <a:p>
            <a:pPr marL="457200" lvl="1" indent="0" fontAlgn="base">
              <a:buNone/>
            </a:pPr>
            <a:r>
              <a:rPr lang="es-ES" sz="2200" b="1" dirty="0"/>
              <a:t>- CO2 </a:t>
            </a:r>
            <a:r>
              <a:rPr lang="es-ES" sz="2200" b="1" dirty="0" err="1"/>
              <a:t>emissions</a:t>
            </a:r>
            <a:r>
              <a:rPr lang="es-ES" sz="2200" b="1" dirty="0"/>
              <a:t> in 2019: </a:t>
            </a:r>
            <a:r>
              <a:rPr lang="es-ES" sz="2200" dirty="0"/>
              <a:t>314,9 kilo </a:t>
            </a:r>
            <a:r>
              <a:rPr lang="es-ES" sz="2200" dirty="0" err="1"/>
              <a:t>tons</a:t>
            </a:r>
            <a:endParaRPr lang="es-ES" sz="2200" dirty="0"/>
          </a:p>
          <a:p>
            <a:pPr marL="0" indent="0" algn="just" fontAlgn="base">
              <a:buNone/>
            </a:pPr>
            <a:endParaRPr lang="es-ES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 fontAlgn="base">
              <a:buNone/>
            </a:pP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Transportation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is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behind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other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sector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when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it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comes to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decarbonization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It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accounts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for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26% of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all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greenhouse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emissions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Spain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is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not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doing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well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in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its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actions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to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prevent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the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2</a:t>
            </a:r>
            <a:r>
              <a:rPr lang="es-ES" sz="2400" b="1" baseline="30000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safety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limit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24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rise</a:t>
            </a:r>
            <a:r>
              <a:rPr lang="es-E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pPr lvl="1" fontAlgn="base">
              <a:buFontTx/>
              <a:buChar char="-"/>
            </a:pPr>
            <a:endParaRPr lang="es-ES" sz="2200" b="1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384940A-4066-7347-9FC9-B48ECBD9C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4163" y="381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8997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EC12C61A-9558-4DE5-AFDB-898358AFB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3" y="321176"/>
            <a:ext cx="717424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FE3E353-2FB5-D74A-9910-23D8A223F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4" y="203324"/>
            <a:ext cx="6204984" cy="1344975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Aharoni" panose="02010803020104030203" pitchFamily="2" charset="-79"/>
                <a:cs typeface="Aharoni" panose="02010803020104030203" pitchFamily="2" charset="-79"/>
              </a:rPr>
              <a:t>CURRENT SITUATION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ECA35AD-177E-A441-852A-6CE491C51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3" y="1311603"/>
            <a:ext cx="7174247" cy="4906316"/>
          </a:xfrm>
        </p:spPr>
        <p:txBody>
          <a:bodyPr>
            <a:noAutofit/>
          </a:bodyPr>
          <a:lstStyle/>
          <a:p>
            <a:r>
              <a:rPr lang="es-ES" sz="1800" dirty="0" err="1">
                <a:latin typeface="+mj-lt"/>
              </a:rPr>
              <a:t>Spain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is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one</a:t>
            </a:r>
            <a:r>
              <a:rPr lang="es-ES" sz="1800" dirty="0">
                <a:latin typeface="+mj-lt"/>
              </a:rPr>
              <a:t> of </a:t>
            </a:r>
            <a:r>
              <a:rPr lang="es-ES" sz="1800" dirty="0" err="1">
                <a:latin typeface="+mj-lt"/>
              </a:rPr>
              <a:t>the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most</a:t>
            </a:r>
            <a:r>
              <a:rPr lang="es-ES" sz="1800" dirty="0">
                <a:latin typeface="+mj-lt"/>
              </a:rPr>
              <a:t> </a:t>
            </a:r>
            <a:r>
              <a:rPr lang="es-ES" sz="1800" b="1" dirty="0">
                <a:latin typeface="+mj-lt"/>
              </a:rPr>
              <a:t>vulnerabl</a:t>
            </a:r>
            <a:r>
              <a:rPr lang="es-ES" sz="1800" dirty="0">
                <a:latin typeface="+mj-lt"/>
              </a:rPr>
              <a:t>e </a:t>
            </a:r>
            <a:r>
              <a:rPr lang="es-ES" sz="1800" dirty="0" err="1">
                <a:latin typeface="+mj-lt"/>
              </a:rPr>
              <a:t>countries</a:t>
            </a:r>
            <a:r>
              <a:rPr lang="es-ES" sz="1800" dirty="0">
                <a:latin typeface="+mj-lt"/>
              </a:rPr>
              <a:t> in </a:t>
            </a:r>
            <a:r>
              <a:rPr lang="es-ES" sz="1800" dirty="0" err="1">
                <a:latin typeface="+mj-lt"/>
              </a:rPr>
              <a:t>Europe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that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is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affected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by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climate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change</a:t>
            </a:r>
            <a:endParaRPr lang="es-ES" sz="1800" dirty="0">
              <a:latin typeface="+mj-lt"/>
            </a:endParaRPr>
          </a:p>
          <a:p>
            <a:pPr marL="0" indent="0">
              <a:buNone/>
            </a:pPr>
            <a:endParaRPr lang="es-ES" sz="1400" dirty="0">
              <a:latin typeface="+mj-lt"/>
            </a:endParaRPr>
          </a:p>
          <a:p>
            <a:r>
              <a:rPr lang="es-ES" sz="1800" dirty="0">
                <a:latin typeface="Aharoni" panose="02010803020104030203" pitchFamily="2" charset="-79"/>
                <a:cs typeface="Aharoni" panose="02010803020104030203" pitchFamily="2" charset="-79"/>
              </a:rPr>
              <a:t>SEA RISE</a:t>
            </a:r>
            <a:r>
              <a:rPr lang="es-ES" sz="1800" dirty="0">
                <a:latin typeface="+mj-lt"/>
              </a:rPr>
              <a:t>: </a:t>
            </a:r>
            <a:r>
              <a:rPr lang="es-ES" sz="1800" dirty="0" err="1">
                <a:latin typeface="+mj-lt"/>
              </a:rPr>
              <a:t>between</a:t>
            </a:r>
            <a:r>
              <a:rPr lang="es-ES" sz="1800" dirty="0">
                <a:latin typeface="+mj-lt"/>
              </a:rPr>
              <a:t> 2 and 5 mm per </a:t>
            </a:r>
            <a:r>
              <a:rPr lang="es-ES" sz="1800" dirty="0" err="1">
                <a:latin typeface="+mj-lt"/>
              </a:rPr>
              <a:t>year</a:t>
            </a:r>
            <a:r>
              <a:rPr lang="es-ES" sz="1800" dirty="0">
                <a:latin typeface="+mj-lt"/>
              </a:rPr>
              <a:t>.</a:t>
            </a:r>
          </a:p>
          <a:p>
            <a:pPr marL="457200" lvl="1" indent="0">
              <a:buNone/>
            </a:pPr>
            <a:r>
              <a:rPr lang="es-ES" sz="1800" dirty="0">
                <a:latin typeface="+mj-lt"/>
              </a:rPr>
              <a:t>- A </a:t>
            </a:r>
            <a:r>
              <a:rPr lang="es-ES" sz="1800" dirty="0" err="1">
                <a:latin typeface="+mj-lt"/>
              </a:rPr>
              <a:t>rise</a:t>
            </a:r>
            <a:r>
              <a:rPr lang="es-ES" sz="1800" dirty="0">
                <a:latin typeface="+mj-lt"/>
              </a:rPr>
              <a:t> of 5 mm / </a:t>
            </a:r>
            <a:r>
              <a:rPr lang="es-ES" sz="1800" dirty="0" err="1">
                <a:latin typeface="+mj-lt"/>
              </a:rPr>
              <a:t>year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implies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that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the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current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average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level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is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about</a:t>
            </a:r>
            <a:r>
              <a:rPr lang="es-ES" sz="1800" dirty="0">
                <a:latin typeface="+mj-lt"/>
              </a:rPr>
              <a:t> 13.5 cm </a:t>
            </a:r>
            <a:r>
              <a:rPr lang="es-ES" sz="1800" dirty="0" err="1">
                <a:latin typeface="+mj-lt"/>
              </a:rPr>
              <a:t>higher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than</a:t>
            </a:r>
            <a:r>
              <a:rPr lang="es-ES" sz="1800" dirty="0">
                <a:latin typeface="+mj-lt"/>
              </a:rPr>
              <a:t> in </a:t>
            </a:r>
            <a:r>
              <a:rPr lang="es-ES" sz="1800" dirty="0" err="1">
                <a:latin typeface="+mj-lt"/>
              </a:rPr>
              <a:t>the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early</a:t>
            </a:r>
            <a:r>
              <a:rPr lang="es-ES" sz="1800" dirty="0">
                <a:latin typeface="+mj-lt"/>
              </a:rPr>
              <a:t> 1990s</a:t>
            </a:r>
          </a:p>
          <a:p>
            <a:pPr marL="0" indent="0">
              <a:buNone/>
            </a:pPr>
            <a:endParaRPr lang="es-ES" sz="1400" dirty="0">
              <a:latin typeface="+mj-lt"/>
            </a:endParaRPr>
          </a:p>
          <a:p>
            <a:r>
              <a:rPr lang="es-E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FIRES: </a:t>
            </a:r>
            <a:r>
              <a:rPr lang="es-ES" sz="1800" dirty="0">
                <a:latin typeface="+mj-lt"/>
                <a:cs typeface="Aharoni" panose="02010803020104030203" pitchFamily="2" charset="-79"/>
              </a:rPr>
              <a:t>in 2019 </a:t>
            </a:r>
            <a:r>
              <a:rPr lang="es-ES" sz="1800" dirty="0" err="1">
                <a:latin typeface="+mj-lt"/>
                <a:cs typeface="Aharoni" panose="02010803020104030203" pitchFamily="2" charset="-79"/>
              </a:rPr>
              <a:t>N</a:t>
            </a:r>
            <a:r>
              <a:rPr lang="es-ES" sz="1800" dirty="0" err="1">
                <a:latin typeface="+mj-lt"/>
              </a:rPr>
              <a:t>orthern</a:t>
            </a:r>
            <a:r>
              <a:rPr lang="es-ES" sz="1800" dirty="0">
                <a:latin typeface="+mj-lt"/>
              </a:rPr>
              <a:t> </a:t>
            </a:r>
            <a:r>
              <a:rPr lang="es-ES" sz="1800" dirty="0" err="1">
                <a:latin typeface="+mj-lt"/>
              </a:rPr>
              <a:t>Spain</a:t>
            </a:r>
            <a:r>
              <a:rPr lang="es-ES" sz="1800" dirty="0">
                <a:latin typeface="+mj-lt"/>
              </a:rPr>
              <a:t> </a:t>
            </a:r>
            <a:r>
              <a:rPr lang="es-ES" sz="1800" dirty="0" err="1">
                <a:latin typeface="+mj-lt"/>
              </a:rPr>
              <a:t>faced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the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largest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forest</a:t>
            </a:r>
            <a:r>
              <a:rPr lang="es-ES" sz="1800" dirty="0">
                <a:latin typeface="+mj-lt"/>
              </a:rPr>
              <a:t> </a:t>
            </a:r>
            <a:r>
              <a:rPr lang="es-ES" sz="1800" dirty="0" err="1">
                <a:latin typeface="+mj-lt"/>
              </a:rPr>
              <a:t>fires</a:t>
            </a:r>
            <a:r>
              <a:rPr lang="es-ES" sz="1800" dirty="0">
                <a:latin typeface="+mj-lt"/>
              </a:rPr>
              <a:t> in </a:t>
            </a:r>
            <a:r>
              <a:rPr lang="es-ES" sz="1800" dirty="0" err="1">
                <a:latin typeface="+mj-lt"/>
              </a:rPr>
              <a:t>two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decades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The</a:t>
            </a:r>
            <a:r>
              <a:rPr lang="es-ES" sz="1800" dirty="0">
                <a:latin typeface="+mj-lt"/>
              </a:rPr>
              <a:t> </a:t>
            </a:r>
            <a:r>
              <a:rPr lang="es-ES" sz="1800" dirty="0" err="1">
                <a:latin typeface="+mj-lt"/>
              </a:rPr>
              <a:t>fires</a:t>
            </a:r>
            <a:r>
              <a:rPr lang="es-ES" sz="1800" dirty="0">
                <a:latin typeface="+mj-lt"/>
              </a:rPr>
              <a:t> </a:t>
            </a:r>
            <a:r>
              <a:rPr lang="es-ES" sz="1800" dirty="0" err="1">
                <a:latin typeface="+mj-lt"/>
              </a:rPr>
              <a:t>have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swept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across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Spanish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province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near</a:t>
            </a:r>
            <a:r>
              <a:rPr lang="es-ES" sz="1800" dirty="0">
                <a:latin typeface="+mj-lt"/>
              </a:rPr>
              <a:t> Barcelona, </a:t>
            </a:r>
            <a:r>
              <a:rPr lang="es-ES" sz="1800" dirty="0" err="1">
                <a:latin typeface="+mj-lt"/>
              </a:rPr>
              <a:t>it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took</a:t>
            </a:r>
            <a:r>
              <a:rPr lang="es-ES" sz="1800" dirty="0">
                <a:latin typeface="+mj-lt"/>
              </a:rPr>
              <a:t> 200Km</a:t>
            </a:r>
            <a:r>
              <a:rPr lang="es-ES" sz="1800" baseline="30000" dirty="0">
                <a:latin typeface="+mj-lt"/>
              </a:rPr>
              <a:t>2</a:t>
            </a:r>
            <a:r>
              <a:rPr lang="es-ES" sz="1800" dirty="0">
                <a:latin typeface="+mj-lt"/>
              </a:rPr>
              <a:t> of </a:t>
            </a:r>
            <a:r>
              <a:rPr lang="es-ES" sz="1800" dirty="0" err="1">
                <a:latin typeface="+mj-lt"/>
              </a:rPr>
              <a:t>land</a:t>
            </a:r>
            <a:endParaRPr lang="es-ES" sz="1800" dirty="0">
              <a:latin typeface="+mj-lt"/>
            </a:endParaRPr>
          </a:p>
          <a:p>
            <a:pPr marL="457200" lvl="1" indent="0">
              <a:buNone/>
            </a:pPr>
            <a:r>
              <a:rPr lang="es-ES" sz="1800" dirty="0">
                <a:latin typeface="+mj-lt"/>
              </a:rPr>
              <a:t>- </a:t>
            </a:r>
            <a:r>
              <a:rPr lang="es-ES" sz="1800" dirty="0" err="1">
                <a:latin typeface="+mj-lt"/>
              </a:rPr>
              <a:t>Each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year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there</a:t>
            </a:r>
            <a:r>
              <a:rPr lang="es-ES" sz="1800" dirty="0">
                <a:latin typeface="+mj-lt"/>
              </a:rPr>
              <a:t> are more and more </a:t>
            </a:r>
            <a:r>
              <a:rPr lang="es-ES" sz="1800" dirty="0" err="1">
                <a:latin typeface="+mj-lt"/>
              </a:rPr>
              <a:t>fires</a:t>
            </a:r>
            <a:endParaRPr lang="es-ES" sz="1800" dirty="0">
              <a:latin typeface="+mj-lt"/>
            </a:endParaRPr>
          </a:p>
          <a:p>
            <a:pPr marL="0" indent="0">
              <a:buNone/>
            </a:pPr>
            <a:endParaRPr lang="es-ES" sz="1400" dirty="0">
              <a:latin typeface="+mj-lt"/>
              <a:cs typeface="Aharoni" panose="02010803020104030203" pitchFamily="2" charset="-79"/>
            </a:endParaRPr>
          </a:p>
          <a:p>
            <a:r>
              <a:rPr lang="es-E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DESERTIFICATION:</a:t>
            </a:r>
            <a:r>
              <a:rPr lang="es-ES" sz="1800" b="1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1800" dirty="0" err="1">
                <a:latin typeface="+mj-lt"/>
              </a:rPr>
              <a:t>is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mainly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due</a:t>
            </a:r>
            <a:r>
              <a:rPr lang="es-ES" sz="1800" dirty="0">
                <a:latin typeface="+mj-lt"/>
              </a:rPr>
              <a:t> to </a:t>
            </a:r>
            <a:r>
              <a:rPr lang="es-ES" sz="1800" dirty="0" err="1">
                <a:latin typeface="+mj-lt"/>
              </a:rPr>
              <a:t>forest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fires</a:t>
            </a:r>
            <a:r>
              <a:rPr lang="es-ES" sz="1800" dirty="0">
                <a:latin typeface="+mj-lt"/>
              </a:rPr>
              <a:t>, </a:t>
            </a:r>
            <a:r>
              <a:rPr lang="es-ES" sz="1800" dirty="0" err="1">
                <a:latin typeface="+mj-lt"/>
              </a:rPr>
              <a:t>the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loss</a:t>
            </a:r>
            <a:r>
              <a:rPr lang="es-ES" sz="1800" dirty="0">
                <a:latin typeface="+mj-lt"/>
              </a:rPr>
              <a:t> of </a:t>
            </a:r>
            <a:r>
              <a:rPr lang="es-ES" sz="1800" dirty="0" err="1">
                <a:latin typeface="+mj-lt"/>
              </a:rPr>
              <a:t>soil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fertility</a:t>
            </a:r>
            <a:r>
              <a:rPr lang="es-ES" sz="1800" dirty="0">
                <a:latin typeface="+mj-lt"/>
              </a:rPr>
              <a:t> of </a:t>
            </a:r>
            <a:r>
              <a:rPr lang="es-ES" sz="1800" dirty="0" err="1">
                <a:latin typeface="+mj-lt"/>
              </a:rPr>
              <a:t>irrigated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land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by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salinization</a:t>
            </a:r>
            <a:r>
              <a:rPr lang="es-ES" sz="1800" dirty="0">
                <a:latin typeface="+mj-lt"/>
              </a:rPr>
              <a:t>, and </a:t>
            </a:r>
            <a:r>
              <a:rPr lang="es-ES" sz="1800" dirty="0" err="1">
                <a:latin typeface="+mj-lt"/>
              </a:rPr>
              <a:t>erosion</a:t>
            </a:r>
            <a:r>
              <a:rPr lang="es-ES" sz="1800" dirty="0">
                <a:latin typeface="+mj-lt"/>
              </a:rPr>
              <a:t>. </a:t>
            </a:r>
          </a:p>
          <a:p>
            <a:pPr marL="457200" lvl="1" indent="0">
              <a:buNone/>
            </a:pPr>
            <a:r>
              <a:rPr lang="es-ES" sz="1800" dirty="0">
                <a:latin typeface="+mj-lt"/>
              </a:rPr>
              <a:t>- </a:t>
            </a:r>
            <a:r>
              <a:rPr lang="es-ES" sz="1800" dirty="0" err="1">
                <a:latin typeface="+mj-lt"/>
              </a:rPr>
              <a:t>The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Mediterranean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region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one</a:t>
            </a:r>
            <a:r>
              <a:rPr lang="es-ES" sz="1800" dirty="0">
                <a:latin typeface="+mj-lt"/>
              </a:rPr>
              <a:t> of </a:t>
            </a:r>
            <a:r>
              <a:rPr lang="es-ES" sz="1800" dirty="0" err="1">
                <a:latin typeface="+mj-lt"/>
              </a:rPr>
              <a:t>the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areas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most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severely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affected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by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land</a:t>
            </a:r>
            <a:r>
              <a:rPr lang="es-ES" sz="1800" dirty="0">
                <a:latin typeface="+mj-lt"/>
              </a:rPr>
              <a:t> </a:t>
            </a:r>
            <a:r>
              <a:rPr lang="es-ES" sz="1800" dirty="0" err="1">
                <a:latin typeface="+mj-lt"/>
              </a:rPr>
              <a:t>degradation</a:t>
            </a:r>
            <a:endParaRPr lang="es-ES" sz="1800" dirty="0">
              <a:latin typeface="+mj-lt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4C837AC-B399-E945-BF02-2510C7743F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427"/>
          <a:stretch/>
        </p:blipFill>
        <p:spPr>
          <a:xfrm>
            <a:off x="7812708" y="2338001"/>
            <a:ext cx="4042409" cy="186309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5F3D887-58BC-FB43-B881-2F2736C1B0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14" r="2" b="26928"/>
          <a:stretch/>
        </p:blipFill>
        <p:spPr>
          <a:xfrm>
            <a:off x="7812708" y="4354826"/>
            <a:ext cx="4042410" cy="186309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65A0692-45C6-A642-A367-44F18B1441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286" b="11369"/>
          <a:stretch/>
        </p:blipFill>
        <p:spPr>
          <a:xfrm>
            <a:off x="7812708" y="321176"/>
            <a:ext cx="4042409" cy="189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535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E31EDD-9BF0-A64D-B018-6C1CCCB09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828898"/>
            <a:ext cx="5961888" cy="3785419"/>
          </a:xfrm>
        </p:spPr>
        <p:txBody>
          <a:bodyPr>
            <a:normAutofit/>
          </a:bodyPr>
          <a:lstStyle/>
          <a:p>
            <a:r>
              <a:rPr lang="es-ES" sz="2000" b="1" dirty="0">
                <a:latin typeface="Aharoni" panose="02010803020104030203" pitchFamily="2" charset="-79"/>
                <a:cs typeface="Aharoni" panose="02010803020104030203" pitchFamily="2" charset="-79"/>
              </a:rPr>
              <a:t>THE COLD DROP: </a:t>
            </a:r>
            <a:r>
              <a:rPr lang="es-ES" sz="2000" dirty="0" err="1">
                <a:cs typeface="Aharoni" panose="02010803020104030203" pitchFamily="2" charset="-79"/>
              </a:rPr>
              <a:t>it</a:t>
            </a:r>
            <a:r>
              <a:rPr lang="es-ES" sz="2000" dirty="0">
                <a:cs typeface="Aharoni" panose="02010803020104030203" pitchFamily="2" charset="-79"/>
              </a:rPr>
              <a:t> </a:t>
            </a:r>
            <a:r>
              <a:rPr lang="es-ES" sz="2000" dirty="0" err="1">
                <a:cs typeface="Aharoni" panose="02010803020104030203" pitchFamily="2" charset="-79"/>
              </a:rPr>
              <a:t>is</a:t>
            </a:r>
            <a:r>
              <a:rPr lang="es-ES" sz="2000" dirty="0">
                <a:cs typeface="Aharoni" panose="02010803020104030203" pitchFamily="2" charset="-79"/>
              </a:rPr>
              <a:t> </a:t>
            </a:r>
            <a:r>
              <a:rPr lang="es-ES" sz="2000" dirty="0" err="1">
                <a:cs typeface="Aharoni" panose="02010803020104030203" pitchFamily="2" charset="-79"/>
              </a:rPr>
              <a:t>an</a:t>
            </a:r>
            <a:r>
              <a:rPr lang="es-ES" sz="2000" dirty="0">
                <a:cs typeface="Aharoni" panose="02010803020104030203" pitchFamily="2" charset="-79"/>
              </a:rPr>
              <a:t> </a:t>
            </a:r>
            <a:r>
              <a:rPr lang="es-ES" sz="2000" dirty="0" err="1">
                <a:cs typeface="Aharoni" panose="02010803020104030203" pitchFamily="2" charset="-79"/>
              </a:rPr>
              <a:t>annual</a:t>
            </a:r>
            <a:r>
              <a:rPr lang="es-ES" sz="2000" dirty="0">
                <a:cs typeface="Aharoni" panose="02010803020104030203" pitchFamily="2" charset="-79"/>
              </a:rPr>
              <a:t> </a:t>
            </a:r>
            <a:r>
              <a:rPr lang="es-ES" sz="2000" b="1" dirty="0" err="1">
                <a:cs typeface="Aharoni" panose="02010803020104030203" pitchFamily="2" charset="-79"/>
              </a:rPr>
              <a:t>meteorological</a:t>
            </a:r>
            <a:r>
              <a:rPr lang="es-ES" sz="2000" b="1" dirty="0">
                <a:cs typeface="Aharoni" panose="02010803020104030203" pitchFamily="2" charset="-79"/>
              </a:rPr>
              <a:t> </a:t>
            </a:r>
            <a:r>
              <a:rPr lang="es-ES" sz="2000" b="1" dirty="0" err="1">
                <a:cs typeface="Aharoni" panose="02010803020104030203" pitchFamily="2" charset="-79"/>
              </a:rPr>
              <a:t>phenomenon</a:t>
            </a:r>
            <a:r>
              <a:rPr lang="es-ES" sz="2000" b="1" dirty="0">
                <a:cs typeface="Aharoni" panose="02010803020104030203" pitchFamily="2" charset="-79"/>
              </a:rPr>
              <a:t> </a:t>
            </a:r>
            <a:r>
              <a:rPr lang="es-ES" sz="2000" dirty="0" err="1">
                <a:cs typeface="Aharoni" panose="02010803020104030203" pitchFamily="2" charset="-79"/>
              </a:rPr>
              <a:t>that</a:t>
            </a:r>
            <a:r>
              <a:rPr lang="es-ES" sz="2000" dirty="0">
                <a:cs typeface="Aharoni" panose="02010803020104030203" pitchFamily="2" charset="-79"/>
              </a:rPr>
              <a:t> </a:t>
            </a:r>
            <a:r>
              <a:rPr lang="es-ES" sz="2000" dirty="0" err="1">
                <a:cs typeface="Aharoni" panose="02010803020104030203" pitchFamily="2" charset="-79"/>
              </a:rPr>
              <a:t>usually</a:t>
            </a:r>
            <a:r>
              <a:rPr lang="es-ES" sz="2000" dirty="0">
                <a:cs typeface="Aharoni" panose="02010803020104030203" pitchFamily="2" charset="-79"/>
              </a:rPr>
              <a:t> coincides </a:t>
            </a:r>
            <a:r>
              <a:rPr lang="es-ES" sz="2000" dirty="0" err="1">
                <a:cs typeface="Aharoni" panose="02010803020104030203" pitchFamily="2" charset="-79"/>
              </a:rPr>
              <a:t>with</a:t>
            </a:r>
            <a:r>
              <a:rPr lang="es-ES" sz="2000" dirty="0">
                <a:cs typeface="Aharoni" panose="02010803020104030203" pitchFamily="2" charset="-79"/>
              </a:rPr>
              <a:t> </a:t>
            </a:r>
            <a:r>
              <a:rPr lang="es-ES" sz="2000" dirty="0" err="1">
                <a:cs typeface="Aharoni" panose="02010803020104030203" pitchFamily="2" charset="-79"/>
              </a:rPr>
              <a:t>the</a:t>
            </a:r>
            <a:r>
              <a:rPr lang="es-ES" sz="2000" dirty="0">
                <a:cs typeface="Aharoni" panose="02010803020104030203" pitchFamily="2" charset="-79"/>
              </a:rPr>
              <a:t> </a:t>
            </a:r>
            <a:r>
              <a:rPr lang="es-ES" sz="2000" dirty="0" err="1">
                <a:cs typeface="Aharoni" panose="02010803020104030203" pitchFamily="2" charset="-79"/>
              </a:rPr>
              <a:t>beginning</a:t>
            </a:r>
            <a:r>
              <a:rPr lang="es-ES" sz="2000" dirty="0">
                <a:cs typeface="Aharoni" panose="02010803020104030203" pitchFamily="2" charset="-79"/>
              </a:rPr>
              <a:t> of </a:t>
            </a:r>
            <a:r>
              <a:rPr lang="es-ES" sz="2000" dirty="0" err="1">
                <a:cs typeface="Aharoni" panose="02010803020104030203" pitchFamily="2" charset="-79"/>
              </a:rPr>
              <a:t>autumn</a:t>
            </a:r>
            <a:r>
              <a:rPr lang="es-ES" sz="2000" dirty="0">
                <a:cs typeface="Aharoni" panose="02010803020104030203" pitchFamily="2" charset="-79"/>
              </a:rPr>
              <a:t> and </a:t>
            </a:r>
            <a:r>
              <a:rPr lang="es-ES" sz="2000" dirty="0" err="1">
                <a:cs typeface="Aharoni" panose="02010803020104030203" pitchFamily="2" charset="-79"/>
              </a:rPr>
              <a:t>spring</a:t>
            </a:r>
            <a:r>
              <a:rPr lang="es-ES" sz="2000" dirty="0">
                <a:cs typeface="Aharoni" panose="02010803020104030203" pitchFamily="2" charset="-79"/>
              </a:rPr>
              <a:t> in </a:t>
            </a:r>
            <a:r>
              <a:rPr lang="es-ES" sz="2000" dirty="0" err="1">
                <a:cs typeface="Aharoni" panose="02010803020104030203" pitchFamily="2" charset="-79"/>
              </a:rPr>
              <a:t>the</a:t>
            </a:r>
            <a:r>
              <a:rPr lang="es-ES" sz="2000" dirty="0">
                <a:cs typeface="Aharoni" panose="02010803020104030203" pitchFamily="2" charset="-79"/>
              </a:rPr>
              <a:t> western </a:t>
            </a:r>
            <a:r>
              <a:rPr lang="es-ES" sz="2000" dirty="0" err="1">
                <a:cs typeface="Aharoni" panose="02010803020104030203" pitchFamily="2" charset="-79"/>
              </a:rPr>
              <a:t>Mediterranean</a:t>
            </a:r>
            <a:r>
              <a:rPr lang="es-ES" sz="2000" dirty="0">
                <a:cs typeface="Aharoni" panose="02010803020104030203" pitchFamily="2" charset="-79"/>
              </a:rPr>
              <a:t>. </a:t>
            </a:r>
          </a:p>
          <a:p>
            <a:pPr lvl="1"/>
            <a:r>
              <a:rPr lang="es-ES" sz="2000" dirty="0" err="1">
                <a:cs typeface="Aharoni" panose="02010803020104030203" pitchFamily="2" charset="-79"/>
              </a:rPr>
              <a:t>E</a:t>
            </a:r>
            <a:r>
              <a:rPr lang="es-ES" sz="2000" dirty="0" err="1"/>
              <a:t>very</a:t>
            </a:r>
            <a:r>
              <a:rPr lang="es-ES" sz="2000" dirty="0"/>
              <a:t> </a:t>
            </a:r>
            <a:r>
              <a:rPr lang="es-ES" sz="2000" dirty="0" err="1"/>
              <a:t>year</a:t>
            </a:r>
            <a:r>
              <a:rPr lang="es-ES" sz="2000" dirty="0"/>
              <a:t> </a:t>
            </a:r>
            <a:r>
              <a:rPr lang="es-ES" sz="2000" dirty="0" err="1"/>
              <a:t>they</a:t>
            </a:r>
            <a:r>
              <a:rPr lang="es-ES" sz="2000" dirty="0"/>
              <a:t> are </a:t>
            </a:r>
            <a:r>
              <a:rPr lang="es-ES" sz="2000" dirty="0" err="1"/>
              <a:t>stronger</a:t>
            </a:r>
            <a:r>
              <a:rPr lang="es-ES" sz="2000" dirty="0"/>
              <a:t> </a:t>
            </a:r>
            <a:r>
              <a:rPr lang="es-ES" sz="2000" dirty="0" err="1"/>
              <a:t>than</a:t>
            </a:r>
            <a:r>
              <a:rPr lang="es-ES" sz="2000" dirty="0"/>
              <a:t> </a:t>
            </a:r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/>
              <a:t>previous</a:t>
            </a:r>
            <a:r>
              <a:rPr lang="es-ES" sz="2000" dirty="0"/>
              <a:t> </a:t>
            </a:r>
            <a:r>
              <a:rPr lang="es-ES" sz="2000" dirty="0" err="1"/>
              <a:t>year</a:t>
            </a:r>
            <a:r>
              <a:rPr lang="es-ES" sz="2000" dirty="0"/>
              <a:t>.</a:t>
            </a:r>
          </a:p>
          <a:p>
            <a:pPr marL="457200" lvl="1" indent="0">
              <a:buNone/>
            </a:pPr>
            <a:endParaRPr lang="es-ES" sz="2000" dirty="0">
              <a:cs typeface="Aharoni" panose="02010803020104030203" pitchFamily="2" charset="-79"/>
            </a:endParaRPr>
          </a:p>
          <a:p>
            <a:r>
              <a:rPr lang="es-ES" sz="2000" b="1" dirty="0">
                <a:latin typeface="Aharoni" panose="02010803020104030203" pitchFamily="2" charset="-79"/>
                <a:cs typeface="Aharoni" panose="02010803020104030203" pitchFamily="2" charset="-79"/>
              </a:rPr>
              <a:t>INCREASE OF TEMPERATURES: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The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increase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is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0.3ºC per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decade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, and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last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year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it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increased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000" b="1" dirty="0">
                <a:latin typeface="+mj-lt"/>
                <a:cs typeface="Aharoni" panose="02010803020104030203" pitchFamily="2" charset="-79"/>
              </a:rPr>
              <a:t>0.8ºC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compared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to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the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 </a:t>
            </a:r>
            <a:r>
              <a:rPr lang="es-ES" sz="2000" dirty="0" err="1">
                <a:latin typeface="+mj-lt"/>
                <a:cs typeface="Aharoni" panose="02010803020104030203" pitchFamily="2" charset="-79"/>
              </a:rPr>
              <a:t>average</a:t>
            </a:r>
            <a:r>
              <a:rPr lang="es-ES" sz="2000" dirty="0">
                <a:latin typeface="+mj-lt"/>
                <a:cs typeface="Aharoni" panose="02010803020104030203" pitchFamily="2" charset="-79"/>
              </a:rPr>
              <a:t>. </a:t>
            </a:r>
          </a:p>
        </p:txBody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C95B82D5-A8BB-45BF-BED8-C7B206892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30112" y="0"/>
            <a:ext cx="5961888" cy="6858000"/>
          </a:xfrm>
          <a:prstGeom prst="rect">
            <a:avLst/>
          </a:prstGeom>
          <a:solidFill>
            <a:srgbClr val="2D3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9">
            <a:extLst>
              <a:ext uri="{FF2B5EF4-FFF2-40B4-BE49-F238E27FC236}">
                <a16:creationId xmlns:a16="http://schemas.microsoft.com/office/drawing/2014/main" id="{296C61EC-FBF4-4216-BE67-6C864D30A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9984" y="484633"/>
            <a:ext cx="4846320" cy="27432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9">
            <a:extLst>
              <a:ext uri="{FF2B5EF4-FFF2-40B4-BE49-F238E27FC236}">
                <a16:creationId xmlns:a16="http://schemas.microsoft.com/office/drawing/2014/main" id="{39D6C490-0229-4573-9696-B73E5B3A9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9984" y="3511296"/>
            <a:ext cx="4846320" cy="27432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CFAE978-4673-F847-8A5C-B954680681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1" r="3" b="3"/>
          <a:stretch/>
        </p:blipFill>
        <p:spPr>
          <a:xfrm>
            <a:off x="7125680" y="694945"/>
            <a:ext cx="4054927" cy="2322576"/>
          </a:xfrm>
          <a:prstGeom prst="rect">
            <a:avLst/>
          </a:prstGeom>
          <a:effectLst/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D7B3D11-E273-DA45-9E0A-895F215752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9293"/>
          <a:stretch/>
        </p:blipFill>
        <p:spPr>
          <a:xfrm>
            <a:off x="7045228" y="3721608"/>
            <a:ext cx="4215830" cy="232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286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09EC67-80A8-A74F-982B-74ADF17C9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0456" y="2766218"/>
            <a:ext cx="8531087" cy="1325563"/>
          </a:xfrm>
        </p:spPr>
        <p:txBody>
          <a:bodyPr/>
          <a:lstStyle/>
          <a:p>
            <a:r>
              <a:rPr lang="es-ES" dirty="0">
                <a:latin typeface="Aharoni" panose="02010803020104030203" pitchFamily="2" charset="-79"/>
                <a:cs typeface="Aharoni" panose="02010803020104030203" pitchFamily="2" charset="-79"/>
              </a:rPr>
              <a:t>THANKS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7082737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705</Words>
  <Application>Microsoft Macintosh PowerPoint</Application>
  <PresentationFormat>Panorámica</PresentationFormat>
  <Paragraphs>98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Aharoni</vt:lpstr>
      <vt:lpstr>Arial</vt:lpstr>
      <vt:lpstr>Calibri</vt:lpstr>
      <vt:lpstr>Calibri Light</vt:lpstr>
      <vt:lpstr>Tema de Office</vt:lpstr>
      <vt:lpstr>SPAIN</vt:lpstr>
      <vt:lpstr>LICEO SOROLLA </vt:lpstr>
      <vt:lpstr>SPAIN</vt:lpstr>
      <vt:lpstr>TERRITORY</vt:lpstr>
      <vt:lpstr>ECONOMY</vt:lpstr>
      <vt:lpstr>CLIMATE</vt:lpstr>
      <vt:lpstr>FUTURE PROJECTIONS</vt:lpstr>
      <vt:lpstr>CLIMATE RISK</vt:lpstr>
      <vt:lpstr>WHAT SPAIN DETERMINED IN 2015 WITH THE OTHER MEMBERS OF THE EU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CURRENT SITUATION</vt:lpstr>
      <vt:lpstr>Presentación de PowerPoint</vt:lpstr>
      <vt:lpstr>THANKS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SPAIN</dc:title>
  <dc:creator>Lucia Jun Mendez Crokaert</dc:creator>
  <cp:lastModifiedBy>Lucia Jun Mendez Crokaert</cp:lastModifiedBy>
  <cp:revision>6</cp:revision>
  <dcterms:created xsi:type="dcterms:W3CDTF">2020-11-25T14:02:08Z</dcterms:created>
  <dcterms:modified xsi:type="dcterms:W3CDTF">2020-11-25T15:02:16Z</dcterms:modified>
</cp:coreProperties>
</file>